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4" r:id="rId2"/>
  </p:sldIdLst>
  <p:sldSz cx="9906000" cy="6858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CC"/>
    <a:srgbClr val="0066FF"/>
    <a:srgbClr val="33CCFF"/>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7" d="100"/>
          <a:sy n="77" d="100"/>
        </p:scale>
        <p:origin x="1188" y="96"/>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9449B01-8F3F-4D10-B3B4-6C7DA39CDBC1}" type="datetimeFigureOut">
              <a:rPr lang="en-GB" smtClean="0"/>
              <a:t>31/01/2023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A1B4099-82C3-4DD3-A4A6-9B7DF88BF09A}" type="slidenum">
              <a:rPr lang="en-GB" smtClean="0"/>
              <a:t>‹#›</a:t>
            </a:fld>
            <a:endParaRPr lang="en-GB" dirty="0"/>
          </a:p>
        </p:txBody>
      </p:sp>
    </p:spTree>
    <p:extLst>
      <p:ext uri="{BB962C8B-B14F-4D97-AF65-F5344CB8AC3E}">
        <p14:creationId xmlns:p14="http://schemas.microsoft.com/office/powerpoint/2010/main" val="36195891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9449B01-8F3F-4D10-B3B4-6C7DA39CDBC1}" type="datetimeFigureOut">
              <a:rPr lang="en-GB" smtClean="0"/>
              <a:t>31/01/2023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A1B4099-82C3-4DD3-A4A6-9B7DF88BF09A}" type="slidenum">
              <a:rPr lang="en-GB" smtClean="0"/>
              <a:t>‹#›</a:t>
            </a:fld>
            <a:endParaRPr lang="en-GB" dirty="0"/>
          </a:p>
        </p:txBody>
      </p:sp>
    </p:spTree>
    <p:extLst>
      <p:ext uri="{BB962C8B-B14F-4D97-AF65-F5344CB8AC3E}">
        <p14:creationId xmlns:p14="http://schemas.microsoft.com/office/powerpoint/2010/main" val="32662917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9449B01-8F3F-4D10-B3B4-6C7DA39CDBC1}" type="datetimeFigureOut">
              <a:rPr lang="en-GB" smtClean="0"/>
              <a:t>31/01/2023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A1B4099-82C3-4DD3-A4A6-9B7DF88BF09A}" type="slidenum">
              <a:rPr lang="en-GB" smtClean="0"/>
              <a:t>‹#›</a:t>
            </a:fld>
            <a:endParaRPr lang="en-GB" dirty="0"/>
          </a:p>
        </p:txBody>
      </p:sp>
    </p:spTree>
    <p:extLst>
      <p:ext uri="{BB962C8B-B14F-4D97-AF65-F5344CB8AC3E}">
        <p14:creationId xmlns:p14="http://schemas.microsoft.com/office/powerpoint/2010/main" val="35201691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9449B01-8F3F-4D10-B3B4-6C7DA39CDBC1}" type="datetimeFigureOut">
              <a:rPr lang="en-GB" smtClean="0"/>
              <a:t>31/01/2023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A1B4099-82C3-4DD3-A4A6-9B7DF88BF09A}" type="slidenum">
              <a:rPr lang="en-GB" smtClean="0"/>
              <a:t>‹#›</a:t>
            </a:fld>
            <a:endParaRPr lang="en-GB" dirty="0"/>
          </a:p>
        </p:txBody>
      </p:sp>
    </p:spTree>
    <p:extLst>
      <p:ext uri="{BB962C8B-B14F-4D97-AF65-F5344CB8AC3E}">
        <p14:creationId xmlns:p14="http://schemas.microsoft.com/office/powerpoint/2010/main" val="6639160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9449B01-8F3F-4D10-B3B4-6C7DA39CDBC1}" type="datetimeFigureOut">
              <a:rPr lang="en-GB" smtClean="0"/>
              <a:t>31/01/2023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A1B4099-82C3-4DD3-A4A6-9B7DF88BF09A}" type="slidenum">
              <a:rPr lang="en-GB" smtClean="0"/>
              <a:t>‹#›</a:t>
            </a:fld>
            <a:endParaRPr lang="en-GB" dirty="0"/>
          </a:p>
        </p:txBody>
      </p:sp>
    </p:spTree>
    <p:extLst>
      <p:ext uri="{BB962C8B-B14F-4D97-AF65-F5344CB8AC3E}">
        <p14:creationId xmlns:p14="http://schemas.microsoft.com/office/powerpoint/2010/main" val="28772518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9449B01-8F3F-4D10-B3B4-6C7DA39CDBC1}" type="datetimeFigureOut">
              <a:rPr lang="en-GB" smtClean="0"/>
              <a:t>31/01/2023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A1B4099-82C3-4DD3-A4A6-9B7DF88BF09A}" type="slidenum">
              <a:rPr lang="en-GB" smtClean="0"/>
              <a:t>‹#›</a:t>
            </a:fld>
            <a:endParaRPr lang="en-GB" dirty="0"/>
          </a:p>
        </p:txBody>
      </p:sp>
    </p:spTree>
    <p:extLst>
      <p:ext uri="{BB962C8B-B14F-4D97-AF65-F5344CB8AC3E}">
        <p14:creationId xmlns:p14="http://schemas.microsoft.com/office/powerpoint/2010/main" val="11212254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9449B01-8F3F-4D10-B3B4-6C7DA39CDBC1}" type="datetimeFigureOut">
              <a:rPr lang="en-GB" smtClean="0"/>
              <a:t>31/01/2023</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BA1B4099-82C3-4DD3-A4A6-9B7DF88BF09A}" type="slidenum">
              <a:rPr lang="en-GB" smtClean="0"/>
              <a:t>‹#›</a:t>
            </a:fld>
            <a:endParaRPr lang="en-GB" dirty="0"/>
          </a:p>
        </p:txBody>
      </p:sp>
    </p:spTree>
    <p:extLst>
      <p:ext uri="{BB962C8B-B14F-4D97-AF65-F5344CB8AC3E}">
        <p14:creationId xmlns:p14="http://schemas.microsoft.com/office/powerpoint/2010/main" val="22844577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9449B01-8F3F-4D10-B3B4-6C7DA39CDBC1}" type="datetimeFigureOut">
              <a:rPr lang="en-GB" smtClean="0"/>
              <a:t>31/01/2023</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BA1B4099-82C3-4DD3-A4A6-9B7DF88BF09A}" type="slidenum">
              <a:rPr lang="en-GB" smtClean="0"/>
              <a:t>‹#›</a:t>
            </a:fld>
            <a:endParaRPr lang="en-GB" dirty="0"/>
          </a:p>
        </p:txBody>
      </p:sp>
    </p:spTree>
    <p:extLst>
      <p:ext uri="{BB962C8B-B14F-4D97-AF65-F5344CB8AC3E}">
        <p14:creationId xmlns:p14="http://schemas.microsoft.com/office/powerpoint/2010/main" val="28651905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449B01-8F3F-4D10-B3B4-6C7DA39CDBC1}" type="datetimeFigureOut">
              <a:rPr lang="en-GB" smtClean="0"/>
              <a:t>31/01/2023</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BA1B4099-82C3-4DD3-A4A6-9B7DF88BF09A}" type="slidenum">
              <a:rPr lang="en-GB" smtClean="0"/>
              <a:t>‹#›</a:t>
            </a:fld>
            <a:endParaRPr lang="en-GB" dirty="0"/>
          </a:p>
        </p:txBody>
      </p:sp>
    </p:spTree>
    <p:extLst>
      <p:ext uri="{BB962C8B-B14F-4D97-AF65-F5344CB8AC3E}">
        <p14:creationId xmlns:p14="http://schemas.microsoft.com/office/powerpoint/2010/main" val="7376703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9449B01-8F3F-4D10-B3B4-6C7DA39CDBC1}" type="datetimeFigureOut">
              <a:rPr lang="en-GB" smtClean="0"/>
              <a:t>31/01/2023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A1B4099-82C3-4DD3-A4A6-9B7DF88BF09A}" type="slidenum">
              <a:rPr lang="en-GB" smtClean="0"/>
              <a:t>‹#›</a:t>
            </a:fld>
            <a:endParaRPr lang="en-GB" dirty="0"/>
          </a:p>
        </p:txBody>
      </p:sp>
    </p:spTree>
    <p:extLst>
      <p:ext uri="{BB962C8B-B14F-4D97-AF65-F5344CB8AC3E}">
        <p14:creationId xmlns:p14="http://schemas.microsoft.com/office/powerpoint/2010/main" val="42660690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9449B01-8F3F-4D10-B3B4-6C7DA39CDBC1}" type="datetimeFigureOut">
              <a:rPr lang="en-GB" smtClean="0"/>
              <a:t>31/01/2023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A1B4099-82C3-4DD3-A4A6-9B7DF88BF09A}" type="slidenum">
              <a:rPr lang="en-GB" smtClean="0"/>
              <a:t>‹#›</a:t>
            </a:fld>
            <a:endParaRPr lang="en-GB" dirty="0"/>
          </a:p>
        </p:txBody>
      </p:sp>
    </p:spTree>
    <p:extLst>
      <p:ext uri="{BB962C8B-B14F-4D97-AF65-F5344CB8AC3E}">
        <p14:creationId xmlns:p14="http://schemas.microsoft.com/office/powerpoint/2010/main" val="3972555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449B01-8F3F-4D10-B3B4-6C7DA39CDBC1}" type="datetimeFigureOut">
              <a:rPr lang="en-GB" smtClean="0"/>
              <a:t>31/01/2023</a:t>
            </a:fld>
            <a:endParaRPr lang="en-GB" dirty="0"/>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1B4099-82C3-4DD3-A4A6-9B7DF88BF09A}" type="slidenum">
              <a:rPr lang="en-GB" smtClean="0"/>
              <a:t>‹#›</a:t>
            </a:fld>
            <a:endParaRPr lang="en-GB" dirty="0"/>
          </a:p>
        </p:txBody>
      </p:sp>
    </p:spTree>
    <p:extLst>
      <p:ext uri="{BB962C8B-B14F-4D97-AF65-F5344CB8AC3E}">
        <p14:creationId xmlns:p14="http://schemas.microsoft.com/office/powerpoint/2010/main" val="297003445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728771137"/>
              </p:ext>
            </p:extLst>
          </p:nvPr>
        </p:nvGraphicFramePr>
        <p:xfrm>
          <a:off x="0" y="-8913"/>
          <a:ext cx="9906000" cy="7508348"/>
        </p:xfrm>
        <a:graphic>
          <a:graphicData uri="http://schemas.openxmlformats.org/drawingml/2006/table">
            <a:tbl>
              <a:tblPr firstRow="1" bandRow="1">
                <a:tableStyleId>{5C22544A-7EE6-4342-B048-85BDC9FD1C3A}</a:tableStyleId>
              </a:tblPr>
              <a:tblGrid>
                <a:gridCol w="1981200">
                  <a:extLst>
                    <a:ext uri="{9D8B030D-6E8A-4147-A177-3AD203B41FA5}">
                      <a16:colId xmlns:a16="http://schemas.microsoft.com/office/drawing/2014/main" val="2333773829"/>
                    </a:ext>
                  </a:extLst>
                </a:gridCol>
                <a:gridCol w="1981200">
                  <a:extLst>
                    <a:ext uri="{9D8B030D-6E8A-4147-A177-3AD203B41FA5}">
                      <a16:colId xmlns:a16="http://schemas.microsoft.com/office/drawing/2014/main" val="4122241457"/>
                    </a:ext>
                  </a:extLst>
                </a:gridCol>
                <a:gridCol w="914400">
                  <a:extLst>
                    <a:ext uri="{9D8B030D-6E8A-4147-A177-3AD203B41FA5}">
                      <a16:colId xmlns:a16="http://schemas.microsoft.com/office/drawing/2014/main" val="757511834"/>
                    </a:ext>
                  </a:extLst>
                </a:gridCol>
                <a:gridCol w="1066800">
                  <a:extLst>
                    <a:ext uri="{9D8B030D-6E8A-4147-A177-3AD203B41FA5}">
                      <a16:colId xmlns:a16="http://schemas.microsoft.com/office/drawing/2014/main" val="20003"/>
                    </a:ext>
                  </a:extLst>
                </a:gridCol>
                <a:gridCol w="1981200">
                  <a:extLst>
                    <a:ext uri="{9D8B030D-6E8A-4147-A177-3AD203B41FA5}">
                      <a16:colId xmlns:a16="http://schemas.microsoft.com/office/drawing/2014/main" val="2950079438"/>
                    </a:ext>
                  </a:extLst>
                </a:gridCol>
                <a:gridCol w="1981200">
                  <a:extLst>
                    <a:ext uri="{9D8B030D-6E8A-4147-A177-3AD203B41FA5}">
                      <a16:colId xmlns:a16="http://schemas.microsoft.com/office/drawing/2014/main" val="1212499141"/>
                    </a:ext>
                  </a:extLst>
                </a:gridCol>
              </a:tblGrid>
              <a:tr h="293298">
                <a:tc>
                  <a:txBody>
                    <a:bodyPr/>
                    <a:lstStyle/>
                    <a:p>
                      <a:pPr algn="ctr"/>
                      <a:r>
                        <a:rPr lang="en-GB" sz="1600" b="0" dirty="0" smtClean="0">
                          <a:solidFill>
                            <a:schemeClr val="tx1"/>
                          </a:solidFill>
                          <a:latin typeface="Century Gothic" panose="020B0502020202020204" pitchFamily="34" charset="0"/>
                        </a:rPr>
                        <a:t>MUSIC</a:t>
                      </a:r>
                      <a:endParaRPr lang="en-GB" sz="1200" b="0" dirty="0">
                        <a:solidFill>
                          <a:schemeClr val="tx1"/>
                        </a:solidFill>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99FF"/>
                    </a:solidFill>
                  </a:tcPr>
                </a:tc>
                <a:tc gridSpan="4">
                  <a:txBody>
                    <a:bodyPr/>
                    <a:lstStyle/>
                    <a:p>
                      <a:pPr algn="ctr"/>
                      <a:r>
                        <a:rPr kumimoji="0" lang="en-GB" altLang="en-US" sz="1600" b="0" i="0" u="none" strike="noStrike" kern="1200" cap="none" spc="0" normalizeH="0" baseline="0" noProof="0" dirty="0" smtClean="0">
                          <a:ln>
                            <a:noFill/>
                          </a:ln>
                          <a:solidFill>
                            <a:srgbClr val="000000"/>
                          </a:solidFill>
                          <a:effectLst/>
                          <a:uLnTx/>
                          <a:uFillTx/>
                          <a:latin typeface="Century Gothic" panose="020B0502020202020204" pitchFamily="34" charset="0"/>
                          <a:ea typeface="+mn-ea"/>
                          <a:cs typeface="+mn-cs"/>
                        </a:rPr>
                        <a:t>How can you help your child?</a:t>
                      </a:r>
                      <a:endParaRPr lang="en-GB" sz="1600" b="0" dirty="0">
                        <a:solidFill>
                          <a:schemeClr val="tx1"/>
                        </a:solidFill>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66FF66"/>
                    </a:solidFill>
                  </a:tcPr>
                </a:tc>
                <a:tc hMerge="1">
                  <a:txBody>
                    <a:bodyPr/>
                    <a:lstStyle/>
                    <a:p>
                      <a:pPr algn="ctr"/>
                      <a:endParaRPr lang="en-GB" b="0" dirty="0">
                        <a:solidFill>
                          <a:schemeClr val="tx1"/>
                        </a:solidFill>
                        <a:latin typeface="Century Gothic" panose="020B0502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99CC"/>
                    </a:solidFill>
                  </a:tcPr>
                </a:tc>
                <a:tc hMerge="1">
                  <a:txBody>
                    <a:bodyPr/>
                    <a:lstStyle/>
                    <a:p>
                      <a:endParaRPr lang="en-GB"/>
                    </a:p>
                  </a:txBody>
                  <a:tcPr/>
                </a:tc>
                <a:tc hMerge="1">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99CCFF"/>
                    </a:solidFill>
                  </a:tcPr>
                </a:tc>
                <a:tc>
                  <a:txBody>
                    <a:bodyPr/>
                    <a:lstStyle/>
                    <a:p>
                      <a:pPr algn="ctr"/>
                      <a:r>
                        <a:rPr lang="en-GB" sz="1600" b="0" dirty="0" smtClean="0">
                          <a:solidFill>
                            <a:schemeClr val="tx1"/>
                          </a:solidFill>
                          <a:latin typeface="Century Gothic" panose="020B0502020202020204" pitchFamily="34" charset="0"/>
                        </a:rPr>
                        <a:t>PE</a:t>
                      </a:r>
                      <a:endParaRPr lang="en-GB" sz="1600" b="0" dirty="0">
                        <a:solidFill>
                          <a:schemeClr val="tx1"/>
                        </a:solidFill>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33CC"/>
                    </a:solidFill>
                  </a:tcPr>
                </a:tc>
                <a:extLst>
                  <a:ext uri="{0D108BD9-81ED-4DB2-BD59-A6C34878D82A}">
                    <a16:rowId xmlns:a16="http://schemas.microsoft.com/office/drawing/2014/main" val="1736768456"/>
                  </a:ext>
                </a:extLst>
              </a:tr>
              <a:tr h="919661">
                <a:tc rowSpan="2">
                  <a:txBody>
                    <a:bodyPr/>
                    <a:lstStyle/>
                    <a:p>
                      <a:pPr marL="171450" marR="0" lvl="0" indent="-171450" algn="l" defTabSz="914400" rtl="0" eaLnBrk="0" fontAlgn="base" latinLnBrk="0" hangingPunct="0">
                        <a:lnSpc>
                          <a:spcPct val="100000"/>
                        </a:lnSpc>
                        <a:spcBef>
                          <a:spcPct val="0"/>
                        </a:spcBef>
                        <a:spcAft>
                          <a:spcPct val="0"/>
                        </a:spcAft>
                        <a:buClrTx/>
                        <a:buSzTx/>
                        <a:buFontTx/>
                        <a:buBlip>
                          <a:blip r:embed="rId2"/>
                        </a:buBlip>
                        <a:tabLst/>
                        <a:defRPr/>
                      </a:pPr>
                      <a:r>
                        <a:rPr kumimoji="0" lang="en-GB" altLang="en-US" sz="950" b="0" i="0" u="none" strike="noStrike" kern="1200" cap="none" spc="0" normalizeH="0" baseline="0" noProof="0" dirty="0" smtClean="0">
                          <a:ln>
                            <a:noFill/>
                          </a:ln>
                          <a:solidFill>
                            <a:srgbClr val="000000"/>
                          </a:solidFill>
                          <a:effectLst/>
                          <a:uLnTx/>
                          <a:uFillTx/>
                          <a:latin typeface="Century Gothic" panose="020B0502020202020204" pitchFamily="34" charset="0"/>
                          <a:ea typeface="+mn-ea"/>
                          <a:cs typeface="+mn-cs"/>
                        </a:rPr>
                        <a:t>playing a steady</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altLang="en-US" sz="950" b="0" i="0" u="none" strike="noStrike" kern="1200" cap="none" spc="0" normalizeH="0" baseline="0" noProof="0" dirty="0" smtClean="0">
                          <a:ln>
                            <a:noFill/>
                          </a:ln>
                          <a:solidFill>
                            <a:srgbClr val="000000"/>
                          </a:solidFill>
                          <a:effectLst/>
                          <a:uLnTx/>
                          <a:uFillTx/>
                          <a:latin typeface="Century Gothic" panose="020B0502020202020204" pitchFamily="34" charset="0"/>
                          <a:ea typeface="+mn-ea"/>
                          <a:cs typeface="+mn-cs"/>
                        </a:rPr>
                        <a:t>     melody/accompaniment</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altLang="en-US" sz="950" b="0" i="0" u="none" strike="noStrike" kern="1200" cap="none" spc="0" normalizeH="0" baseline="0" noProof="0" dirty="0" smtClean="0">
                          <a:ln>
                            <a:noFill/>
                          </a:ln>
                          <a:solidFill>
                            <a:srgbClr val="000000"/>
                          </a:solidFill>
                          <a:effectLst/>
                          <a:uLnTx/>
                          <a:uFillTx/>
                          <a:latin typeface="Century Gothic" panose="020B0502020202020204" pitchFamily="34" charset="0"/>
                          <a:ea typeface="+mn-ea"/>
                          <a:cs typeface="+mn-cs"/>
                        </a:rPr>
                        <a:t>     on a tuned instrument</a:t>
                      </a:r>
                    </a:p>
                    <a:p>
                      <a:pPr marL="171450" marR="0" lvl="0" indent="-171450" algn="l" defTabSz="914400" rtl="0" eaLnBrk="0" fontAlgn="base" latinLnBrk="0" hangingPunct="0">
                        <a:lnSpc>
                          <a:spcPct val="100000"/>
                        </a:lnSpc>
                        <a:spcBef>
                          <a:spcPct val="0"/>
                        </a:spcBef>
                        <a:spcAft>
                          <a:spcPct val="0"/>
                        </a:spcAft>
                        <a:buClrTx/>
                        <a:buSzTx/>
                        <a:buFontTx/>
                        <a:buBlip>
                          <a:blip r:embed="rId2"/>
                        </a:buBlip>
                        <a:tabLst/>
                        <a:defRPr/>
                      </a:pPr>
                      <a:r>
                        <a:rPr kumimoji="0" lang="en-GB" altLang="en-US" sz="950" b="0" i="0" u="none" strike="noStrike" kern="1200" cap="none" spc="0" normalizeH="0" baseline="0" noProof="0" dirty="0" smtClean="0">
                          <a:ln>
                            <a:noFill/>
                          </a:ln>
                          <a:solidFill>
                            <a:srgbClr val="000000"/>
                          </a:solidFill>
                          <a:effectLst/>
                          <a:uLnTx/>
                          <a:uFillTx/>
                          <a:latin typeface="Century Gothic" panose="020B0502020202020204" pitchFamily="34" charset="0"/>
                          <a:ea typeface="+mn-ea"/>
                          <a:cs typeface="+mn-cs"/>
                        </a:rPr>
                        <a:t>singing in small groups/pairs or individually using a range of pitch, dynamics and</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altLang="en-US" sz="950" b="0" i="0" u="none" strike="noStrike" kern="1200" cap="none" spc="0" normalizeH="0" baseline="0" noProof="0" dirty="0" smtClean="0">
                          <a:ln>
                            <a:noFill/>
                          </a:ln>
                          <a:solidFill>
                            <a:srgbClr val="000000"/>
                          </a:solidFill>
                          <a:effectLst/>
                          <a:uLnTx/>
                          <a:uFillTx/>
                          <a:latin typeface="Century Gothic" panose="020B0502020202020204" pitchFamily="34" charset="0"/>
                          <a:ea typeface="+mn-ea"/>
                          <a:cs typeface="+mn-cs"/>
                        </a:rPr>
                        <a:t>     tempo</a:t>
                      </a:r>
                    </a:p>
                    <a:p>
                      <a:pPr marL="171450" marR="0" lvl="0" indent="-171450" algn="l" defTabSz="914400" rtl="0" eaLnBrk="0" fontAlgn="base" latinLnBrk="0" hangingPunct="0">
                        <a:lnSpc>
                          <a:spcPct val="100000"/>
                        </a:lnSpc>
                        <a:spcBef>
                          <a:spcPct val="0"/>
                        </a:spcBef>
                        <a:spcAft>
                          <a:spcPct val="0"/>
                        </a:spcAft>
                        <a:buClrTx/>
                        <a:buSzTx/>
                        <a:buFontTx/>
                        <a:buBlip>
                          <a:blip r:embed="rId2"/>
                        </a:buBlip>
                        <a:tabLst/>
                        <a:defRPr/>
                      </a:pPr>
                      <a:r>
                        <a:rPr kumimoji="0" lang="en-GB" altLang="en-US" sz="950" b="0" i="0" u="none" strike="noStrike" kern="1200" cap="none" spc="0" normalizeH="0" baseline="0" noProof="0" dirty="0" smtClean="0">
                          <a:ln>
                            <a:noFill/>
                          </a:ln>
                          <a:solidFill>
                            <a:srgbClr val="000000"/>
                          </a:solidFill>
                          <a:effectLst/>
                          <a:uLnTx/>
                          <a:uFillTx/>
                          <a:latin typeface="Century Gothic" panose="020B0502020202020204" pitchFamily="34" charset="0"/>
                          <a:ea typeface="+mn-ea"/>
                          <a:cs typeface="+mn-cs"/>
                        </a:rPr>
                        <a:t>ukulele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99FF"/>
                    </a:solidFill>
                  </a:tcPr>
                </a:tc>
                <a:tc rowSpan="5" gridSpan="4">
                  <a:txBody>
                    <a:bodyPr/>
                    <a:lstStyle/>
                    <a:p>
                      <a:pPr marL="171450" marR="0" lvl="0" indent="-171450" algn="l" defTabSz="914400" rtl="0" eaLnBrk="0" fontAlgn="base" latinLnBrk="0" hangingPunct="0">
                        <a:lnSpc>
                          <a:spcPct val="100000"/>
                        </a:lnSpc>
                        <a:spcBef>
                          <a:spcPct val="0"/>
                        </a:spcBef>
                        <a:spcAft>
                          <a:spcPct val="0"/>
                        </a:spcAft>
                        <a:buClrTx/>
                        <a:buSzTx/>
                        <a:buFontTx/>
                        <a:buBlip>
                          <a:blip r:embed="rId2"/>
                        </a:buBlip>
                        <a:tabLst/>
                        <a:defRPr/>
                      </a:pPr>
                      <a:r>
                        <a:rPr kumimoji="0" lang="en-GB" altLang="en-US" sz="1200" b="0" i="0" u="none" strike="noStrike" kern="1200" cap="none" spc="0" normalizeH="0" baseline="0" noProof="0" dirty="0" smtClean="0">
                          <a:ln>
                            <a:noFill/>
                          </a:ln>
                          <a:solidFill>
                            <a:srgbClr val="000000"/>
                          </a:solidFill>
                          <a:effectLst/>
                          <a:uLnTx/>
                          <a:uFillTx/>
                          <a:latin typeface="Century Gothic" panose="020B0502020202020204" pitchFamily="34" charset="0"/>
                          <a:ea typeface="+mn-ea"/>
                          <a:cs typeface="+mn-cs"/>
                        </a:rPr>
                        <a:t>support your child to practise the school values of TERRIFIC by working with them to think about what they do and say, both at school and at home and that it is ok to make mistakes so long as we learn from them</a:t>
                      </a:r>
                    </a:p>
                    <a:p>
                      <a:pPr marL="171450" marR="0" lvl="0" indent="-171450" algn="l" defTabSz="914400" rtl="0" eaLnBrk="0" fontAlgn="base" latinLnBrk="0" hangingPunct="0">
                        <a:lnSpc>
                          <a:spcPct val="100000"/>
                        </a:lnSpc>
                        <a:spcBef>
                          <a:spcPct val="0"/>
                        </a:spcBef>
                        <a:spcAft>
                          <a:spcPct val="0"/>
                        </a:spcAft>
                        <a:buClrTx/>
                        <a:buSzTx/>
                        <a:buFontTx/>
                        <a:buBlip>
                          <a:blip r:embed="rId2"/>
                        </a:buBlip>
                        <a:tabLst/>
                        <a:defRPr/>
                      </a:pPr>
                      <a:r>
                        <a:rPr kumimoji="0" lang="en-GB" altLang="en-US" sz="1200" b="0" i="0" u="none" strike="noStrike" kern="1200" cap="none" spc="0" normalizeH="0" baseline="0" noProof="0" dirty="0" smtClean="0">
                          <a:ln>
                            <a:noFill/>
                          </a:ln>
                          <a:solidFill>
                            <a:srgbClr val="000000"/>
                          </a:solidFill>
                          <a:effectLst/>
                          <a:uLnTx/>
                          <a:uFillTx/>
                          <a:latin typeface="Century Gothic" panose="020B0502020202020204" pitchFamily="34" charset="0"/>
                          <a:ea typeface="+mn-ea"/>
                          <a:cs typeface="+mn-cs"/>
                        </a:rPr>
                        <a:t>help them improve their reading, writing and maths skills and support them to complete their homework tasks</a:t>
                      </a:r>
                    </a:p>
                    <a:p>
                      <a:pPr marL="171450" marR="0" lvl="0" indent="-171450" algn="l" defTabSz="914400" rtl="0" eaLnBrk="0" fontAlgn="base" latinLnBrk="0" hangingPunct="0">
                        <a:lnSpc>
                          <a:spcPct val="100000"/>
                        </a:lnSpc>
                        <a:spcBef>
                          <a:spcPct val="0"/>
                        </a:spcBef>
                        <a:spcAft>
                          <a:spcPct val="0"/>
                        </a:spcAft>
                        <a:buClrTx/>
                        <a:buSzTx/>
                        <a:buFontTx/>
                        <a:buBlip>
                          <a:blip r:embed="rId2"/>
                        </a:buBlip>
                        <a:tabLst/>
                        <a:defRPr/>
                      </a:pPr>
                      <a:r>
                        <a:rPr kumimoji="0" lang="en-GB" altLang="en-US" sz="1200" b="0" i="0" u="none" strike="noStrike" kern="1200" cap="none" spc="0" normalizeH="0" baseline="0" noProof="0" dirty="0" smtClean="0">
                          <a:ln>
                            <a:noFill/>
                          </a:ln>
                          <a:solidFill>
                            <a:srgbClr val="000000"/>
                          </a:solidFill>
                          <a:effectLst/>
                          <a:uLnTx/>
                          <a:uFillTx/>
                          <a:latin typeface="Century Gothic" panose="020B0502020202020204" pitchFamily="34" charset="0"/>
                          <a:ea typeface="+mn-ea"/>
                          <a:cs typeface="+mn-cs"/>
                        </a:rPr>
                        <a:t>encourage your child to be resilient</a:t>
                      </a:r>
                    </a:p>
                    <a:p>
                      <a:pPr marL="171450" marR="0" lvl="0" indent="-171450" algn="l" defTabSz="914400" rtl="0" eaLnBrk="0" fontAlgn="base" latinLnBrk="0" hangingPunct="0">
                        <a:lnSpc>
                          <a:spcPct val="100000"/>
                        </a:lnSpc>
                        <a:spcBef>
                          <a:spcPct val="0"/>
                        </a:spcBef>
                        <a:spcAft>
                          <a:spcPct val="0"/>
                        </a:spcAft>
                        <a:buClrTx/>
                        <a:buSzTx/>
                        <a:buFontTx/>
                        <a:buBlip>
                          <a:blip r:embed="rId2"/>
                        </a:buBlip>
                        <a:tabLst/>
                        <a:defRPr/>
                      </a:pPr>
                      <a:r>
                        <a:rPr kumimoji="0" lang="en-GB" altLang="en-US" sz="1200" b="0" i="0" u="none" strike="noStrike" kern="1200" cap="none" spc="0" normalizeH="0" baseline="0" noProof="0" dirty="0" smtClean="0">
                          <a:ln>
                            <a:noFill/>
                          </a:ln>
                          <a:solidFill>
                            <a:srgbClr val="000000"/>
                          </a:solidFill>
                          <a:effectLst/>
                          <a:uLnTx/>
                          <a:uFillTx/>
                          <a:latin typeface="Century Gothic" panose="020B0502020202020204" pitchFamily="34" charset="0"/>
                          <a:ea typeface="+mn-ea"/>
                          <a:cs typeface="+mn-cs"/>
                        </a:rPr>
                        <a:t>greet your child each day with a smile and talk to them about what they have learnt and what they are proud of</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GB" altLang="en-US" sz="1200" b="0" i="0" u="none" strike="noStrike" kern="1200" cap="none" spc="0" normalizeH="0" baseline="0" noProof="0" dirty="0" smtClean="0">
                        <a:ln>
                          <a:noFill/>
                        </a:ln>
                        <a:solidFill>
                          <a:srgbClr val="000000"/>
                        </a:solidFill>
                        <a:effectLst/>
                        <a:uLnTx/>
                        <a:uFillTx/>
                        <a:latin typeface="Century Gothic" panose="020B0502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altLang="en-US" sz="1200" b="0" i="0" u="none" strike="noStrike" kern="1200" cap="none" spc="0" normalizeH="0" baseline="0" noProof="0" dirty="0" smtClean="0">
                          <a:ln>
                            <a:noFill/>
                          </a:ln>
                          <a:solidFill>
                            <a:srgbClr val="000000"/>
                          </a:solidFill>
                          <a:effectLst/>
                          <a:uLnTx/>
                          <a:uFillTx/>
                          <a:latin typeface="Century Gothic" panose="020B0502020202020204" pitchFamily="34" charset="0"/>
                          <a:ea typeface="+mn-ea"/>
                          <a:cs typeface="+mn-cs"/>
                        </a:rPr>
                        <a:t>Each week children will be expected to complete the maths and English tasks set for them in their </a:t>
                      </a:r>
                      <a:r>
                        <a:rPr kumimoji="0" lang="en-GB" altLang="en-US" sz="1200" b="0" i="0" u="none" strike="noStrike" kern="1200" cap="none" spc="0" normalizeH="0" baseline="0" noProof="0" dirty="0" smtClean="0">
                          <a:ln>
                            <a:noFill/>
                          </a:ln>
                          <a:solidFill>
                            <a:srgbClr val="000000"/>
                          </a:solidFill>
                          <a:effectLst/>
                          <a:uLnTx/>
                          <a:uFillTx/>
                          <a:latin typeface="Century Gothic" panose="020B0502020202020204" pitchFamily="34" charset="0"/>
                          <a:ea typeface="+mn-ea"/>
                          <a:cs typeface="+mn-cs"/>
                        </a:rPr>
                        <a:t>books:</a:t>
                      </a:r>
                      <a:endParaRPr kumimoji="0" lang="en-GB" altLang="en-US" sz="1200" b="0" i="0" u="none" strike="noStrike" kern="1200" cap="none" spc="0" normalizeH="0" baseline="0" noProof="0" dirty="0" smtClean="0">
                        <a:ln>
                          <a:noFill/>
                        </a:ln>
                        <a:solidFill>
                          <a:srgbClr val="000000"/>
                        </a:solidFill>
                        <a:effectLst/>
                        <a:uLnTx/>
                        <a:uFillTx/>
                        <a:latin typeface="Century Gothic" panose="020B0502020202020204" pitchFamily="34" charset="0"/>
                        <a:ea typeface="+mn-ea"/>
                        <a:cs typeface="+mn-cs"/>
                      </a:endParaRPr>
                    </a:p>
                    <a:p>
                      <a:pPr marL="171450" marR="0" lvl="0" indent="-171450" algn="l" defTabSz="914400" rtl="0" eaLnBrk="0" fontAlgn="base" latinLnBrk="0" hangingPunct="0">
                        <a:lnSpc>
                          <a:spcPct val="100000"/>
                        </a:lnSpc>
                        <a:spcBef>
                          <a:spcPct val="0"/>
                        </a:spcBef>
                        <a:spcAft>
                          <a:spcPct val="0"/>
                        </a:spcAft>
                        <a:buClrTx/>
                        <a:buSzTx/>
                        <a:buFontTx/>
                        <a:buBlip>
                          <a:blip r:embed="rId2"/>
                        </a:buBlip>
                        <a:tabLst/>
                        <a:defRPr/>
                      </a:pPr>
                      <a:r>
                        <a:rPr kumimoji="0" lang="en-GB" altLang="en-US" sz="1200" b="0" i="0" u="none" strike="noStrike" kern="1200" cap="none" spc="0" normalizeH="0" baseline="0" noProof="0" dirty="0" smtClean="0">
                          <a:ln>
                            <a:noFill/>
                          </a:ln>
                          <a:solidFill>
                            <a:srgbClr val="000000"/>
                          </a:solidFill>
                          <a:effectLst/>
                          <a:uLnTx/>
                          <a:uFillTx/>
                          <a:latin typeface="Century Gothic" panose="020B0502020202020204" pitchFamily="34" charset="0"/>
                          <a:ea typeface="+mn-ea"/>
                          <a:cs typeface="+mn-cs"/>
                        </a:rPr>
                        <a:t>set every </a:t>
                      </a:r>
                      <a:r>
                        <a:rPr kumimoji="0" lang="en-GB" altLang="en-US" sz="1200" b="1" i="0" u="none" strike="noStrike" kern="1200" cap="none" spc="0" normalizeH="0" baseline="0" noProof="0" dirty="0" smtClean="0">
                          <a:ln>
                            <a:noFill/>
                          </a:ln>
                          <a:solidFill>
                            <a:srgbClr val="000000"/>
                          </a:solidFill>
                          <a:effectLst/>
                          <a:uLnTx/>
                          <a:uFillTx/>
                          <a:latin typeface="Century Gothic" panose="020B0502020202020204" pitchFamily="34" charset="0"/>
                          <a:ea typeface="+mn-ea"/>
                          <a:cs typeface="+mn-cs"/>
                        </a:rPr>
                        <a:t>Friday</a:t>
                      </a:r>
                      <a:r>
                        <a:rPr kumimoji="0" lang="en-GB" altLang="en-US" sz="1200" b="0" i="0" u="none" strike="noStrike" kern="1200" cap="none" spc="0" normalizeH="0" baseline="0" noProof="0" dirty="0" smtClean="0">
                          <a:ln>
                            <a:noFill/>
                          </a:ln>
                          <a:solidFill>
                            <a:srgbClr val="000000"/>
                          </a:solidFill>
                          <a:effectLst/>
                          <a:uLnTx/>
                          <a:uFillTx/>
                          <a:latin typeface="Century Gothic" panose="020B0502020202020204" pitchFamily="34" charset="0"/>
                          <a:ea typeface="+mn-ea"/>
                          <a:cs typeface="+mn-cs"/>
                        </a:rPr>
                        <a:t> and due in the following </a:t>
                      </a:r>
                      <a:r>
                        <a:rPr kumimoji="0" lang="en-GB" altLang="en-US" sz="1200" b="1" i="0" u="none" strike="noStrike" kern="1200" cap="none" spc="0" normalizeH="0" baseline="0" noProof="0" dirty="0" smtClean="0">
                          <a:ln>
                            <a:noFill/>
                          </a:ln>
                          <a:solidFill>
                            <a:srgbClr val="000000"/>
                          </a:solidFill>
                          <a:effectLst/>
                          <a:uLnTx/>
                          <a:uFillTx/>
                          <a:latin typeface="Century Gothic" panose="020B0502020202020204" pitchFamily="34" charset="0"/>
                          <a:ea typeface="+mn-ea"/>
                          <a:cs typeface="+mn-cs"/>
                        </a:rPr>
                        <a:t>Thursday</a:t>
                      </a:r>
                    </a:p>
                    <a:p>
                      <a:pPr marL="171450" marR="0" lvl="0" indent="-171450" algn="l" defTabSz="914400" rtl="0" eaLnBrk="0" fontAlgn="base" latinLnBrk="0" hangingPunct="0">
                        <a:lnSpc>
                          <a:spcPct val="100000"/>
                        </a:lnSpc>
                        <a:spcBef>
                          <a:spcPct val="0"/>
                        </a:spcBef>
                        <a:spcAft>
                          <a:spcPct val="0"/>
                        </a:spcAft>
                        <a:buClrTx/>
                        <a:buSzTx/>
                        <a:buFontTx/>
                        <a:buBlip>
                          <a:blip r:embed="rId2"/>
                        </a:buBlip>
                        <a:tabLst/>
                        <a:defRPr/>
                      </a:pPr>
                      <a:r>
                        <a:rPr kumimoji="0" lang="en-GB" altLang="en-US" sz="1200" b="0" i="0" u="none" strike="noStrike" kern="1200" cap="none" spc="0" normalizeH="0" baseline="0" noProof="0" dirty="0" smtClean="0">
                          <a:ln>
                            <a:noFill/>
                          </a:ln>
                          <a:solidFill>
                            <a:srgbClr val="000000"/>
                          </a:solidFill>
                          <a:effectLst/>
                          <a:uLnTx/>
                          <a:uFillTx/>
                          <a:latin typeface="Century Gothic" panose="020B0502020202020204" pitchFamily="34" charset="0"/>
                          <a:ea typeface="+mn-ea"/>
                          <a:cs typeface="+mn-cs"/>
                        </a:rPr>
                        <a:t>practise their spellings and times tables </a:t>
                      </a:r>
                    </a:p>
                    <a:p>
                      <a:pPr marL="171450" marR="0" lvl="0" indent="-171450" algn="l" defTabSz="914400" rtl="0" eaLnBrk="0" fontAlgn="base" latinLnBrk="0" hangingPunct="0">
                        <a:lnSpc>
                          <a:spcPct val="100000"/>
                        </a:lnSpc>
                        <a:spcBef>
                          <a:spcPct val="0"/>
                        </a:spcBef>
                        <a:spcAft>
                          <a:spcPct val="0"/>
                        </a:spcAft>
                        <a:buClrTx/>
                        <a:buSzTx/>
                        <a:buFontTx/>
                        <a:buBlip>
                          <a:blip r:embed="rId2"/>
                        </a:buBlip>
                        <a:tabLst/>
                        <a:defRPr/>
                      </a:pPr>
                      <a:r>
                        <a:rPr kumimoji="0" lang="en-GB" altLang="en-US" sz="1200" b="0" i="0" u="none" strike="noStrike" kern="1200" cap="none" spc="0" normalizeH="0" baseline="0" noProof="0" dirty="0" smtClean="0">
                          <a:ln>
                            <a:noFill/>
                          </a:ln>
                          <a:solidFill>
                            <a:srgbClr val="000000"/>
                          </a:solidFill>
                          <a:effectLst/>
                          <a:uLnTx/>
                          <a:uFillTx/>
                          <a:latin typeface="Century Gothic" panose="020B0502020202020204" pitchFamily="34" charset="0"/>
                          <a:ea typeface="+mn-ea"/>
                          <a:cs typeface="+mn-cs"/>
                        </a:rPr>
                        <a:t>reading at home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66FF66"/>
                    </a:solidFill>
                  </a:tcPr>
                </a:tc>
                <a:tc rowSpan="5" hMerge="1">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000" b="0" i="0" u="none" strike="noStrike" kern="1200" cap="none" spc="0" normalizeH="0" baseline="0" noProof="0" dirty="0" smtClean="0">
                        <a:ln>
                          <a:noFill/>
                        </a:ln>
                        <a:solidFill>
                          <a:prstClr val="black"/>
                        </a:solidFill>
                        <a:effectLst/>
                        <a:uLnTx/>
                        <a:uFillTx/>
                        <a:latin typeface="Century Gothic" panose="020B0502020202020204" pitchFamily="34" charset="0"/>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99CC"/>
                    </a:solidFill>
                  </a:tcPr>
                </a:tc>
                <a:tc rowSpan="5" hMerge="1">
                  <a:txBody>
                    <a:bodyPr/>
                    <a:lstStyle/>
                    <a:p>
                      <a:endParaRPr lang="en-GB"/>
                    </a:p>
                  </a:txBody>
                  <a:tcPr/>
                </a:tc>
                <a:tc rowSpan="5" hMerge="1">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99CCFF"/>
                    </a:solidFill>
                  </a:tcPr>
                </a:tc>
                <a:tc>
                  <a:txBody>
                    <a:bodyPr/>
                    <a:lstStyle/>
                    <a:p>
                      <a:pPr marL="171450" marR="0" lvl="0" indent="-171450" algn="l" defTabSz="914400" rtl="0" eaLnBrk="0" fontAlgn="base" latinLnBrk="0" hangingPunct="0">
                        <a:lnSpc>
                          <a:spcPct val="100000"/>
                        </a:lnSpc>
                        <a:spcBef>
                          <a:spcPct val="0"/>
                        </a:spcBef>
                        <a:spcAft>
                          <a:spcPct val="0"/>
                        </a:spcAft>
                        <a:buClrTx/>
                        <a:buSzTx/>
                        <a:buFontTx/>
                        <a:buBlip>
                          <a:blip r:embed="rId2"/>
                        </a:buBlip>
                        <a:tabLst/>
                        <a:defRPr/>
                      </a:pPr>
                      <a:r>
                        <a:rPr kumimoji="0" lang="en-GB" sz="950" b="0" i="0" u="none" strike="noStrike" kern="1200" cap="none" spc="0" normalizeH="0" baseline="0" dirty="0" smtClean="0">
                          <a:ln>
                            <a:noFill/>
                          </a:ln>
                          <a:solidFill>
                            <a:srgbClr val="000000"/>
                          </a:solidFill>
                          <a:effectLst/>
                          <a:uLnTx/>
                          <a:uFillTx/>
                          <a:latin typeface="Century Gothic" panose="020B0502020202020204" pitchFamily="34" charset="0"/>
                          <a:ea typeface="+mn-ea"/>
                          <a:cs typeface="+mn-cs"/>
                        </a:rPr>
                        <a:t>dance, learning how to improvise movements to music creating sequences</a:t>
                      </a:r>
                    </a:p>
                    <a:p>
                      <a:pPr marL="171450" marR="0" lvl="0" indent="-171450" algn="l" defTabSz="914400" rtl="0" eaLnBrk="0" fontAlgn="base" latinLnBrk="0" hangingPunct="0">
                        <a:lnSpc>
                          <a:spcPct val="100000"/>
                        </a:lnSpc>
                        <a:spcBef>
                          <a:spcPct val="0"/>
                        </a:spcBef>
                        <a:spcAft>
                          <a:spcPct val="0"/>
                        </a:spcAft>
                        <a:buClrTx/>
                        <a:buSzTx/>
                        <a:buFontTx/>
                        <a:buBlip>
                          <a:blip r:embed="rId2"/>
                        </a:buBlip>
                        <a:tabLst/>
                        <a:defRPr/>
                      </a:pPr>
                      <a:r>
                        <a:rPr kumimoji="0" lang="en-GB" sz="950" b="0" i="0" u="none" strike="noStrike" kern="1200" cap="none" spc="0" normalizeH="0" baseline="0" dirty="0" smtClean="0">
                          <a:ln>
                            <a:noFill/>
                          </a:ln>
                          <a:solidFill>
                            <a:srgbClr val="000000"/>
                          </a:solidFill>
                          <a:effectLst/>
                          <a:uLnTx/>
                          <a:uFillTx/>
                          <a:latin typeface="Century Gothic" panose="020B0502020202020204" pitchFamily="34" charset="0"/>
                          <a:ea typeface="+mn-ea"/>
                          <a:cs typeface="+mn-cs"/>
                        </a:rPr>
                        <a:t>net and wall games</a:t>
                      </a:r>
                    </a:p>
                    <a:p>
                      <a:pPr marL="171450" marR="0" lvl="0" indent="-171450" algn="l" defTabSz="914400" rtl="0" eaLnBrk="0" fontAlgn="base" latinLnBrk="0" hangingPunct="0">
                        <a:lnSpc>
                          <a:spcPct val="100000"/>
                        </a:lnSpc>
                        <a:spcBef>
                          <a:spcPct val="0"/>
                        </a:spcBef>
                        <a:spcAft>
                          <a:spcPct val="0"/>
                        </a:spcAft>
                        <a:buClrTx/>
                        <a:buSzTx/>
                        <a:buFontTx/>
                        <a:buBlip>
                          <a:blip r:embed="rId2"/>
                        </a:buBlip>
                        <a:tabLst/>
                        <a:defRPr/>
                      </a:pPr>
                      <a:endParaRPr kumimoji="0" lang="en-GB" sz="950" b="0" i="0" u="none" strike="noStrike" kern="1200" cap="none" spc="0" normalizeH="0" baseline="0" dirty="0" smtClean="0">
                        <a:ln>
                          <a:noFill/>
                        </a:ln>
                        <a:solidFill>
                          <a:srgbClr val="000000"/>
                        </a:solidFill>
                        <a:effectLst/>
                        <a:uLnTx/>
                        <a:uFillTx/>
                        <a:latin typeface="Century Gothic" panose="020B0502020202020204" pitchFamily="34" charset="0"/>
                        <a:ea typeface="+mn-ea"/>
                        <a:cs typeface="+mn-cs"/>
                      </a:endParaRPr>
                    </a:p>
                    <a:p>
                      <a:pPr marL="171450" marR="0" lvl="0" indent="-171450" algn="l" defTabSz="914400" rtl="0" eaLnBrk="0" fontAlgn="base" latinLnBrk="0" hangingPunct="0">
                        <a:lnSpc>
                          <a:spcPct val="100000"/>
                        </a:lnSpc>
                        <a:spcBef>
                          <a:spcPct val="0"/>
                        </a:spcBef>
                        <a:spcAft>
                          <a:spcPct val="0"/>
                        </a:spcAft>
                        <a:buClrTx/>
                        <a:buSzTx/>
                        <a:buFontTx/>
                        <a:buBlip>
                          <a:blip r:embed="rId2"/>
                        </a:buBlip>
                        <a:tabLst/>
                        <a:defRPr/>
                      </a:pPr>
                      <a:endParaRPr kumimoji="0" lang="en-GB" sz="950" b="0" i="0" u="none" strike="noStrike" kern="1200" cap="none" spc="0" normalizeH="0" baseline="0" dirty="0" smtClean="0">
                        <a:ln>
                          <a:noFill/>
                        </a:ln>
                        <a:solidFill>
                          <a:srgbClr val="000000"/>
                        </a:solidFill>
                        <a:effectLst/>
                        <a:uLnTx/>
                        <a:uFillTx/>
                        <a:latin typeface="Century Gothic" panose="020B0502020202020204" pitchFamily="34" charset="0"/>
                        <a:ea typeface="+mn-ea"/>
                        <a:cs typeface="+mn-cs"/>
                      </a:endParaRPr>
                    </a:p>
                    <a:p>
                      <a:pPr marL="171450" marR="0" lvl="0" indent="-171450" algn="l" defTabSz="914400" rtl="0" eaLnBrk="0" fontAlgn="base" latinLnBrk="0" hangingPunct="0">
                        <a:lnSpc>
                          <a:spcPct val="100000"/>
                        </a:lnSpc>
                        <a:spcBef>
                          <a:spcPct val="0"/>
                        </a:spcBef>
                        <a:spcAft>
                          <a:spcPct val="0"/>
                        </a:spcAft>
                        <a:buClrTx/>
                        <a:buSzTx/>
                        <a:buFontTx/>
                        <a:buBlip>
                          <a:blip r:embed="rId2"/>
                        </a:buBlip>
                        <a:tabLst/>
                        <a:defRPr/>
                      </a:pPr>
                      <a:endParaRPr kumimoji="0" lang="en-GB" altLang="en-US" sz="950" b="0" i="0" u="none" strike="noStrike" kern="1200" cap="none" spc="0" normalizeH="0" baseline="0" noProof="0" dirty="0" smtClean="0">
                        <a:ln>
                          <a:noFill/>
                        </a:ln>
                        <a:solidFill>
                          <a:srgbClr val="000000"/>
                        </a:solidFill>
                        <a:effectLst/>
                        <a:uLnTx/>
                        <a:uFillTx/>
                        <a:latin typeface="Century Gothic" panose="020B050202020202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33CC"/>
                    </a:solidFill>
                  </a:tcPr>
                </a:tc>
                <a:extLst>
                  <a:ext uri="{0D108BD9-81ED-4DB2-BD59-A6C34878D82A}">
                    <a16:rowId xmlns:a16="http://schemas.microsoft.com/office/drawing/2014/main" val="3978879480"/>
                  </a:ext>
                </a:extLst>
              </a:tr>
              <a:tr h="185239">
                <a:tc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rowSpan="2">
                  <a:txBody>
                    <a:bodyPr/>
                    <a:lstStyle/>
                    <a:p>
                      <a:pPr algn="ctr"/>
                      <a:r>
                        <a:rPr lang="en-GB" sz="1600" dirty="0" smtClean="0">
                          <a:latin typeface="Century Gothic" panose="020B0502020202020204" pitchFamily="34" charset="0"/>
                        </a:rPr>
                        <a:t>RE</a:t>
                      </a:r>
                      <a:endParaRPr lang="en-GB" sz="1600" dirty="0">
                        <a:latin typeface="Century Gothic" panose="020B0502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66FF"/>
                    </a:solidFill>
                  </a:tcPr>
                </a:tc>
                <a:extLst>
                  <a:ext uri="{0D108BD9-81ED-4DB2-BD59-A6C34878D82A}">
                    <a16:rowId xmlns:a16="http://schemas.microsoft.com/office/drawing/2014/main" val="1485528684"/>
                  </a:ext>
                </a:extLst>
              </a:tr>
              <a:tr h="0">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0" dirty="0" smtClean="0">
                          <a:solidFill>
                            <a:schemeClr val="tx1"/>
                          </a:solidFill>
                          <a:latin typeface="Century Gothic" panose="020B0502020202020204" pitchFamily="34" charset="0"/>
                        </a:rPr>
                        <a:t>LANGUAGES</a:t>
                      </a:r>
                      <a:endParaRPr lang="en-GB" sz="1600" b="0" dirty="0">
                        <a:solidFill>
                          <a:schemeClr val="tx1"/>
                        </a:solidFill>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99FF"/>
                    </a:solidFill>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vMerge="1">
                  <a:txBody>
                    <a:bodyPr/>
                    <a:lstStyle/>
                    <a:p>
                      <a:pPr algn="ctr"/>
                      <a:endParaRPr lang="en-GB" sz="1600" dirty="0">
                        <a:latin typeface="Century Gothic" panose="020B0502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33CCFF"/>
                    </a:solidFill>
                  </a:tcPr>
                </a:tc>
                <a:extLst>
                  <a:ext uri="{0D108BD9-81ED-4DB2-BD59-A6C34878D82A}">
                    <a16:rowId xmlns:a16="http://schemas.microsoft.com/office/drawing/2014/main" val="3047566399"/>
                  </a:ext>
                </a:extLst>
              </a:tr>
              <a:tr h="109183">
                <a:tc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rowSpan="2">
                  <a:txBody>
                    <a:bodyPr/>
                    <a:lstStyle/>
                    <a:p>
                      <a:pPr marL="171450" marR="0" lvl="0" indent="-171450" algn="l" defTabSz="914400" rtl="0" eaLnBrk="0" fontAlgn="base" latinLnBrk="0" hangingPunct="0">
                        <a:lnSpc>
                          <a:spcPct val="100000"/>
                        </a:lnSpc>
                        <a:spcBef>
                          <a:spcPct val="0"/>
                        </a:spcBef>
                        <a:spcAft>
                          <a:spcPct val="0"/>
                        </a:spcAft>
                        <a:buClrTx/>
                        <a:buSzTx/>
                        <a:buFontTx/>
                        <a:buBlip>
                          <a:blip r:embed="rId2"/>
                        </a:buBlip>
                        <a:tabLst/>
                        <a:defRPr/>
                      </a:pPr>
                      <a:r>
                        <a:rPr kumimoji="0" lang="en-GB" altLang="en-US" sz="950" b="0" i="0" u="none" strike="noStrike" kern="1200" cap="none" spc="0" normalizeH="0" baseline="0" noProof="0" dirty="0" smtClean="0">
                          <a:ln>
                            <a:noFill/>
                          </a:ln>
                          <a:solidFill>
                            <a:srgbClr val="000000"/>
                          </a:solidFill>
                          <a:effectLst/>
                          <a:uLnTx/>
                          <a:uFillTx/>
                          <a:latin typeface="Century Gothic" panose="020B0502020202020204" pitchFamily="34" charset="0"/>
                          <a:ea typeface="+mn-ea"/>
                          <a:cs typeface="+mn-cs"/>
                        </a:rPr>
                        <a:t>How do people express commitment to a religion/worldview in different ways?</a:t>
                      </a:r>
                    </a:p>
                    <a:p>
                      <a:pPr marL="171450" marR="0" lvl="0" indent="-171450" algn="l" defTabSz="914400" rtl="0" eaLnBrk="0" fontAlgn="base" latinLnBrk="0" hangingPunct="0">
                        <a:lnSpc>
                          <a:spcPct val="100000"/>
                        </a:lnSpc>
                        <a:spcBef>
                          <a:spcPct val="0"/>
                        </a:spcBef>
                        <a:spcAft>
                          <a:spcPct val="0"/>
                        </a:spcAft>
                        <a:buClrTx/>
                        <a:buSzTx/>
                        <a:buFontTx/>
                        <a:buBlip>
                          <a:blip r:embed="rId2"/>
                        </a:buBlip>
                        <a:tabLst/>
                        <a:defRPr/>
                      </a:pPr>
                      <a:r>
                        <a:rPr kumimoji="0" lang="en-GB" sz="950" b="0" i="0" u="none" strike="noStrike" kern="1200" cap="none" spc="0" normalizeH="0" baseline="0" noProof="0" dirty="0" smtClean="0">
                          <a:ln>
                            <a:noFill/>
                          </a:ln>
                          <a:solidFill>
                            <a:srgbClr val="000000"/>
                          </a:solidFill>
                          <a:effectLst/>
                          <a:uLnTx/>
                          <a:uFillTx/>
                          <a:latin typeface="Century Gothic" panose="020B0502020202020204" pitchFamily="34" charset="0"/>
                          <a:ea typeface="+mn-ea"/>
                          <a:cs typeface="+mn-cs"/>
                        </a:rPr>
                        <a:t>What is philosophy? How do people make moral decisions? </a:t>
                      </a:r>
                      <a:endParaRPr kumimoji="0" lang="en-GB" altLang="en-US" sz="950" b="0" i="0" u="none" strike="noStrike" kern="1200" cap="none" spc="0" normalizeH="0" baseline="0" noProof="0" dirty="0" smtClean="0">
                        <a:ln>
                          <a:noFill/>
                        </a:ln>
                        <a:solidFill>
                          <a:srgbClr val="000000"/>
                        </a:solidFill>
                        <a:effectLst/>
                        <a:uLnTx/>
                        <a:uFillTx/>
                        <a:latin typeface="Century Gothic" panose="020B050202020202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66FF"/>
                    </a:solidFill>
                  </a:tcPr>
                </a:tc>
                <a:extLst>
                  <a:ext uri="{0D108BD9-81ED-4DB2-BD59-A6C34878D82A}">
                    <a16:rowId xmlns:a16="http://schemas.microsoft.com/office/drawing/2014/main" val="3904054644"/>
                  </a:ext>
                </a:extLst>
              </a:tr>
              <a:tr h="834908">
                <a:tc>
                  <a:txBody>
                    <a:bodyPr/>
                    <a:lstStyle/>
                    <a:p>
                      <a:pPr marL="171450" marR="0" lvl="0" indent="-171450" algn="l" defTabSz="914400" rtl="0" eaLnBrk="0" fontAlgn="base" latinLnBrk="0" hangingPunct="0">
                        <a:lnSpc>
                          <a:spcPct val="100000"/>
                        </a:lnSpc>
                        <a:spcBef>
                          <a:spcPct val="0"/>
                        </a:spcBef>
                        <a:spcAft>
                          <a:spcPct val="0"/>
                        </a:spcAft>
                        <a:buClrTx/>
                        <a:buSzTx/>
                        <a:buFontTx/>
                        <a:buBlip>
                          <a:blip r:embed="rId2"/>
                        </a:buBlip>
                        <a:tabLst/>
                        <a:defRPr/>
                      </a:pPr>
                      <a:r>
                        <a:rPr kumimoji="0" lang="en-GB" altLang="en-US" sz="950" b="0" i="0" u="none" strike="noStrike" kern="1200" cap="none" spc="0" normalizeH="0" baseline="0" noProof="0" dirty="0" smtClean="0">
                          <a:ln>
                            <a:noFill/>
                          </a:ln>
                          <a:solidFill>
                            <a:srgbClr val="000000"/>
                          </a:solidFill>
                          <a:effectLst/>
                          <a:uLnTx/>
                          <a:uFillTx/>
                          <a:latin typeface="Century Gothic" panose="020B0502020202020204" pitchFamily="34" charset="0"/>
                          <a:ea typeface="+mn-ea"/>
                          <a:cs typeface="+mn-cs"/>
                        </a:rPr>
                        <a:t>developing confidence in spoken skills</a:t>
                      </a:r>
                    </a:p>
                    <a:p>
                      <a:pPr marL="171450" marR="0" lvl="0" indent="-171450" algn="l" defTabSz="914400" rtl="0" eaLnBrk="0" fontAlgn="base" latinLnBrk="0" hangingPunct="0">
                        <a:lnSpc>
                          <a:spcPct val="100000"/>
                        </a:lnSpc>
                        <a:spcBef>
                          <a:spcPct val="0"/>
                        </a:spcBef>
                        <a:spcAft>
                          <a:spcPct val="0"/>
                        </a:spcAft>
                        <a:buClrTx/>
                        <a:buSzTx/>
                        <a:buFontTx/>
                        <a:buBlip>
                          <a:blip r:embed="rId2"/>
                        </a:buBlip>
                        <a:tabLst/>
                        <a:defRPr/>
                      </a:pPr>
                      <a:r>
                        <a:rPr kumimoji="0" lang="en-GB" altLang="en-US" sz="950" b="0" i="0" u="none" strike="noStrike" kern="1200" cap="none" spc="0" normalizeH="0" baseline="0" noProof="0" dirty="0" smtClean="0">
                          <a:ln>
                            <a:noFill/>
                          </a:ln>
                          <a:solidFill>
                            <a:srgbClr val="000000"/>
                          </a:solidFill>
                          <a:effectLst/>
                          <a:uLnTx/>
                          <a:uFillTx/>
                          <a:latin typeface="Century Gothic" panose="020B0502020202020204" pitchFamily="34" charset="0"/>
                          <a:ea typeface="+mn-ea"/>
                          <a:cs typeface="+mn-cs"/>
                        </a:rPr>
                        <a:t>saying family members</a:t>
                      </a:r>
                      <a:endParaRPr kumimoji="0" lang="en-GB" altLang="en-US" sz="950" b="0" i="0" u="none" strike="noStrike" kern="1200" cap="none" spc="0" normalizeH="0" baseline="0" noProof="0" dirty="0" smtClean="0">
                        <a:ln>
                          <a:noFill/>
                        </a:ln>
                        <a:solidFill>
                          <a:srgbClr val="000000"/>
                        </a:solidFill>
                        <a:effectLst/>
                        <a:uLnTx/>
                        <a:uFillTx/>
                        <a:latin typeface="Century Gothic" panose="020B0502020202020204" pitchFamily="34" charset="0"/>
                        <a:ea typeface="+mn-ea"/>
                        <a:cs typeface="+mn-cs"/>
                      </a:endParaRPr>
                    </a:p>
                    <a:p>
                      <a:pPr marL="171450" marR="0" lvl="0" indent="-171450" algn="l" defTabSz="914400" rtl="0" eaLnBrk="0" fontAlgn="base" latinLnBrk="0" hangingPunct="0">
                        <a:lnSpc>
                          <a:spcPct val="100000"/>
                        </a:lnSpc>
                        <a:spcBef>
                          <a:spcPct val="0"/>
                        </a:spcBef>
                        <a:spcAft>
                          <a:spcPct val="0"/>
                        </a:spcAft>
                        <a:buClrTx/>
                        <a:buSzTx/>
                        <a:buFontTx/>
                        <a:buBlip>
                          <a:blip r:embed="rId2"/>
                        </a:buBlip>
                        <a:tabLst/>
                        <a:defRPr/>
                      </a:pPr>
                      <a:r>
                        <a:rPr kumimoji="0" lang="en-GB" altLang="en-US" sz="950" b="0" i="0" u="none" strike="noStrike" kern="1200" cap="none" spc="0" normalizeH="0" baseline="0" noProof="0" dirty="0" smtClean="0">
                          <a:ln>
                            <a:noFill/>
                          </a:ln>
                          <a:solidFill>
                            <a:srgbClr val="000000"/>
                          </a:solidFill>
                          <a:effectLst/>
                          <a:uLnTx/>
                          <a:uFillTx/>
                          <a:latin typeface="Century Gothic" panose="020B0502020202020204" pitchFamily="34" charset="0"/>
                          <a:ea typeface="+mn-ea"/>
                          <a:cs typeface="+mn-cs"/>
                        </a:rPr>
                        <a:t>saying food names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99FF"/>
                    </a:solidFill>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vMerge="1">
                  <a:txBody>
                    <a:bodyPr/>
                    <a:lstStyle/>
                    <a:p>
                      <a:pPr marL="171450" marR="0" lvl="0" indent="-171450" algn="l" defTabSz="914400" rtl="0" eaLnBrk="0" fontAlgn="base" latinLnBrk="0" hangingPunct="0">
                        <a:lnSpc>
                          <a:spcPct val="100000"/>
                        </a:lnSpc>
                        <a:spcBef>
                          <a:spcPct val="0"/>
                        </a:spcBef>
                        <a:spcAft>
                          <a:spcPct val="0"/>
                        </a:spcAft>
                        <a:buClrTx/>
                        <a:buSzTx/>
                        <a:buFontTx/>
                        <a:buBlip>
                          <a:blip r:embed="rId2"/>
                        </a:buBlip>
                        <a:tabLst/>
                        <a:defRPr/>
                      </a:pPr>
                      <a:endParaRPr kumimoji="0" lang="en-GB" altLang="en-US" sz="950" b="0" i="0" u="none" strike="noStrike" kern="1200" cap="none" spc="0" normalizeH="0" baseline="0" noProof="0" dirty="0" smtClean="0">
                        <a:ln>
                          <a:noFill/>
                        </a:ln>
                        <a:solidFill>
                          <a:srgbClr val="000000"/>
                        </a:solidFill>
                        <a:effectLst/>
                        <a:uLnTx/>
                        <a:uFillTx/>
                        <a:latin typeface="Century Gothic" panose="020B050202020202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33CCFF"/>
                    </a:solidFill>
                  </a:tcPr>
                </a:tc>
                <a:extLst>
                  <a:ext uri="{0D108BD9-81ED-4DB2-BD59-A6C34878D82A}">
                    <a16:rowId xmlns:a16="http://schemas.microsoft.com/office/drawing/2014/main" val="2231671885"/>
                  </a:ext>
                </a:extLst>
              </a:tr>
              <a:tr h="340148">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altLang="en-US" sz="1600" b="0" i="0" u="none" strike="noStrike" kern="1200" cap="none" spc="0" normalizeH="0" baseline="0" noProof="0" dirty="0" smtClean="0">
                          <a:ln>
                            <a:noFill/>
                          </a:ln>
                          <a:solidFill>
                            <a:srgbClr val="000000"/>
                          </a:solidFill>
                          <a:effectLst/>
                          <a:uLnTx/>
                          <a:uFillTx/>
                          <a:latin typeface="Century Gothic" panose="020B0502020202020204" pitchFamily="34" charset="0"/>
                          <a:ea typeface="+mn-ea"/>
                          <a:cs typeface="+mn-cs"/>
                        </a:rPr>
                        <a:t>MATHS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smtClean="0">
                          <a:ln>
                            <a:noFill/>
                          </a:ln>
                          <a:solidFill>
                            <a:prstClr val="black"/>
                          </a:solidFill>
                          <a:effectLst/>
                          <a:uLnTx/>
                          <a:uFillTx/>
                          <a:latin typeface="Century Gothic" panose="020B0502020202020204" pitchFamily="34" charset="0"/>
                          <a:ea typeface="+mn-ea"/>
                          <a:cs typeface="+mn-cs"/>
                        </a:rPr>
                        <a:t>HISTORY: </a:t>
                      </a:r>
                      <a:r>
                        <a:rPr kumimoji="0" lang="en-GB" sz="1600" b="0" i="0" u="none" strike="noStrike" kern="1200" cap="none" spc="0" normalizeH="0" baseline="0" noProof="0" dirty="0" smtClean="0">
                          <a:ln>
                            <a:noFill/>
                          </a:ln>
                          <a:solidFill>
                            <a:prstClr val="black"/>
                          </a:solidFill>
                          <a:effectLst/>
                          <a:uLnTx/>
                          <a:uFillTx/>
                          <a:latin typeface="Century Gothic" panose="020B0502020202020204" pitchFamily="34" charset="0"/>
                          <a:ea typeface="+mn-ea"/>
                          <a:cs typeface="+mn-cs"/>
                        </a:rPr>
                        <a:t>The Romans</a:t>
                      </a:r>
                      <a:endParaRPr kumimoji="0" lang="en-GB" sz="16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GB" dirty="0"/>
                    </a:p>
                  </a:txBody>
                  <a:tcP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smtClean="0">
                          <a:ln>
                            <a:noFill/>
                          </a:ln>
                          <a:solidFill>
                            <a:prstClr val="black"/>
                          </a:solidFill>
                          <a:effectLst/>
                          <a:uLnTx/>
                          <a:uFillTx/>
                          <a:latin typeface="Century Gothic" panose="020B0502020202020204" pitchFamily="34" charset="0"/>
                          <a:ea typeface="+mn-ea"/>
                          <a:cs typeface="+mn-cs"/>
                        </a:rPr>
                        <a:t>GEOGRAPHY: </a:t>
                      </a:r>
                      <a:r>
                        <a:rPr kumimoji="0" lang="en-GB" sz="1600" b="0" i="0" u="none" strike="noStrike" kern="1200" cap="none" spc="0" normalizeH="0" baseline="0" noProof="0" dirty="0" smtClean="0">
                          <a:ln>
                            <a:noFill/>
                          </a:ln>
                          <a:solidFill>
                            <a:prstClr val="black"/>
                          </a:solidFill>
                          <a:effectLst/>
                          <a:uLnTx/>
                          <a:uFillTx/>
                          <a:latin typeface="Century Gothic" panose="020B0502020202020204" pitchFamily="34" charset="0"/>
                          <a:ea typeface="+mn-ea"/>
                          <a:cs typeface="+mn-cs"/>
                        </a:rPr>
                        <a:t>North America</a:t>
                      </a:r>
                      <a:endParaRPr kumimoji="0" lang="en-GB" sz="16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GB" dirty="0"/>
                    </a:p>
                  </a:txBody>
                  <a:tcP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0" lang="en-GB" altLang="en-US" sz="1600" b="0" i="0" u="none" strike="noStrike" kern="1200" cap="none" spc="0" normalizeH="0" baseline="0" noProof="0" dirty="0" smtClean="0">
                          <a:ln>
                            <a:noFill/>
                          </a:ln>
                          <a:solidFill>
                            <a:srgbClr val="000000"/>
                          </a:solidFill>
                          <a:effectLst/>
                          <a:uLnTx/>
                          <a:uFillTx/>
                          <a:latin typeface="Century Gothic" panose="020B0502020202020204" pitchFamily="34" charset="0"/>
                          <a:ea typeface="+mn-ea"/>
                          <a:cs typeface="+mn-cs"/>
                        </a:rPr>
                        <a:t>READING</a:t>
                      </a:r>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extLst>
                  <a:ext uri="{0D108BD9-81ED-4DB2-BD59-A6C34878D82A}">
                    <a16:rowId xmlns:a16="http://schemas.microsoft.com/office/drawing/2014/main" val="3749950463"/>
                  </a:ext>
                </a:extLst>
              </a:tr>
              <a:tr h="1615972">
                <a:tc rowSpan="2">
                  <a:txBody>
                    <a:bodyPr/>
                    <a:lstStyle/>
                    <a:p>
                      <a:pPr marL="171450" marR="0" lvl="0" indent="-171450" algn="l" defTabSz="914400" rtl="0" eaLnBrk="0" fontAlgn="base" latinLnBrk="0" hangingPunct="0">
                        <a:lnSpc>
                          <a:spcPct val="100000"/>
                        </a:lnSpc>
                        <a:spcBef>
                          <a:spcPct val="0"/>
                        </a:spcBef>
                        <a:spcAft>
                          <a:spcPct val="0"/>
                        </a:spcAft>
                        <a:buClrTx/>
                        <a:buSzTx/>
                        <a:buFontTx/>
                        <a:buBlip>
                          <a:blip r:embed="rId2"/>
                        </a:buBlip>
                        <a:tabLst/>
                        <a:defRPr/>
                      </a:pPr>
                      <a:r>
                        <a:rPr kumimoji="0" lang="en-GB" altLang="en-US" sz="950" b="0" i="0" u="none" strike="noStrike" kern="1200" cap="none" spc="0" normalizeH="0" baseline="0" noProof="0" dirty="0" smtClean="0">
                          <a:ln>
                            <a:noFill/>
                          </a:ln>
                          <a:solidFill>
                            <a:srgbClr val="000000"/>
                          </a:solidFill>
                          <a:effectLst/>
                          <a:uLnTx/>
                          <a:uFillTx/>
                          <a:latin typeface="Century Gothic" panose="020B0502020202020204" pitchFamily="34" charset="0"/>
                          <a:ea typeface="+mn-ea"/>
                          <a:cs typeface="+mn-cs"/>
                        </a:rPr>
                        <a:t>calculating multiplication and division and exploring how these are the inverse (opposite) of each other</a:t>
                      </a:r>
                    </a:p>
                    <a:p>
                      <a:pPr marL="171450" marR="0" lvl="0" indent="-171450" algn="l" defTabSz="914400" rtl="0" eaLnBrk="0" fontAlgn="base" latinLnBrk="0" hangingPunct="0">
                        <a:lnSpc>
                          <a:spcPct val="100000"/>
                        </a:lnSpc>
                        <a:spcBef>
                          <a:spcPct val="0"/>
                        </a:spcBef>
                        <a:spcAft>
                          <a:spcPct val="0"/>
                        </a:spcAft>
                        <a:buClrTx/>
                        <a:buSzTx/>
                        <a:buFontTx/>
                        <a:buBlip>
                          <a:blip r:embed="rId2"/>
                        </a:buBlip>
                        <a:tabLst/>
                        <a:defRPr/>
                      </a:pPr>
                      <a:r>
                        <a:rPr kumimoji="0" lang="en-GB" altLang="en-US" sz="950" b="0" i="0" u="none" strike="noStrike" kern="1200" cap="none" spc="0" normalizeH="0" baseline="0" noProof="0" dirty="0" smtClean="0">
                          <a:ln>
                            <a:noFill/>
                          </a:ln>
                          <a:solidFill>
                            <a:srgbClr val="000000"/>
                          </a:solidFill>
                          <a:effectLst/>
                          <a:uLnTx/>
                          <a:uFillTx/>
                          <a:latin typeface="Century Gothic" panose="020B0502020202020204" pitchFamily="34" charset="0"/>
                          <a:ea typeface="+mn-ea"/>
                          <a:cs typeface="+mn-cs"/>
                        </a:rPr>
                        <a:t>applying maths to the real world or money, length including perimeter and  fractions</a:t>
                      </a:r>
                      <a:endParaRPr kumimoji="0" lang="en-US" altLang="en-US" sz="950" b="0" i="0" u="none" strike="noStrike" kern="1200" cap="none" spc="0" normalizeH="0" baseline="0" noProof="0" dirty="0" smtClean="0">
                        <a:ln>
                          <a:noFill/>
                        </a:ln>
                        <a:solidFill>
                          <a:prstClr val="black"/>
                        </a:solidFill>
                        <a:effectLst/>
                        <a:uLnTx/>
                        <a:uFillTx/>
                        <a:latin typeface="Century Gothic" panose="020B050202020202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smtClean="0">
                          <a:ln>
                            <a:noFill/>
                          </a:ln>
                          <a:solidFill>
                            <a:prstClr val="black"/>
                          </a:solidFill>
                          <a:effectLst/>
                          <a:uLnTx/>
                          <a:uFillTx/>
                          <a:latin typeface="Century Gothic" panose="020B0502020202020204" pitchFamily="34" charset="0"/>
                          <a:ea typeface="+mn-ea"/>
                          <a:cs typeface="+mn-cs"/>
                        </a:rPr>
                        <a:t>How Rome was created?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smtClean="0">
                          <a:ln>
                            <a:noFill/>
                          </a:ln>
                          <a:solidFill>
                            <a:prstClr val="black"/>
                          </a:solidFill>
                          <a:effectLst/>
                          <a:uLnTx/>
                          <a:uFillTx/>
                          <a:latin typeface="Century Gothic" panose="020B0502020202020204" pitchFamily="34" charset="0"/>
                          <a:ea typeface="+mn-ea"/>
                          <a:cs typeface="+mn-cs"/>
                        </a:rPr>
                        <a:t>How did the Roman empire develop? What did the Romans bring to Britain?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6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GB"/>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smtClean="0">
                          <a:ln>
                            <a:noFill/>
                          </a:ln>
                          <a:solidFill>
                            <a:prstClr val="black"/>
                          </a:solidFill>
                          <a:effectLst/>
                          <a:uLnTx/>
                          <a:uFillTx/>
                          <a:latin typeface="Century Gothic" panose="020B0502020202020204" pitchFamily="34" charset="0"/>
                          <a:ea typeface="+mn-ea"/>
                          <a:cs typeface="+mn-cs"/>
                        </a:rPr>
                        <a:t>What are the ten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smtClean="0">
                          <a:ln>
                            <a:noFill/>
                          </a:ln>
                          <a:solidFill>
                            <a:prstClr val="black"/>
                          </a:solidFill>
                          <a:effectLst/>
                          <a:uLnTx/>
                          <a:uFillTx/>
                          <a:latin typeface="Century Gothic" panose="020B0502020202020204" pitchFamily="34" charset="0"/>
                          <a:ea typeface="+mn-ea"/>
                          <a:cs typeface="+mn-cs"/>
                        </a:rPr>
                        <a:t>largest countries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smtClean="0">
                          <a:ln>
                            <a:noFill/>
                          </a:ln>
                          <a:solidFill>
                            <a:prstClr val="black"/>
                          </a:solidFill>
                          <a:effectLst/>
                          <a:uLnTx/>
                          <a:uFillTx/>
                          <a:latin typeface="Century Gothic" panose="020B0502020202020204" pitchFamily="34" charset="0"/>
                          <a:ea typeface="+mn-ea"/>
                          <a:cs typeface="+mn-cs"/>
                        </a:rPr>
                        <a:t>in North America?</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smtClean="0">
                          <a:ln>
                            <a:noFill/>
                          </a:ln>
                          <a:solidFill>
                            <a:prstClr val="black"/>
                          </a:solidFill>
                          <a:effectLst/>
                          <a:uLnTx/>
                          <a:uFillTx/>
                          <a:latin typeface="Century Gothic" panose="020B0502020202020204" pitchFamily="34" charset="0"/>
                          <a:ea typeface="+mn-ea"/>
                          <a:cs typeface="+mn-cs"/>
                        </a:rPr>
                        <a:t>What is the best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smtClean="0">
                          <a:ln>
                            <a:noFill/>
                          </a:ln>
                          <a:solidFill>
                            <a:prstClr val="black"/>
                          </a:solidFill>
                          <a:effectLst/>
                          <a:uLnTx/>
                          <a:uFillTx/>
                          <a:latin typeface="Century Gothic" panose="020B0502020202020204" pitchFamily="34" charset="0"/>
                          <a:ea typeface="+mn-ea"/>
                          <a:cs typeface="+mn-cs"/>
                        </a:rPr>
                        <a:t>tourist attraction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smtClean="0">
                          <a:ln>
                            <a:noFill/>
                          </a:ln>
                          <a:solidFill>
                            <a:prstClr val="black"/>
                          </a:solidFill>
                          <a:effectLst/>
                          <a:uLnTx/>
                          <a:uFillTx/>
                          <a:latin typeface="Century Gothic" panose="020B0502020202020204" pitchFamily="34" charset="0"/>
                          <a:ea typeface="+mn-ea"/>
                          <a:cs typeface="+mn-cs"/>
                        </a:rPr>
                        <a:t>in North America?</a:t>
                      </a:r>
                      <a:endParaRPr kumimoji="0" lang="en-GB" sz="16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GB"/>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altLang="en-US" sz="950" b="1" i="0" u="none" strike="noStrike" kern="1200" cap="none" spc="0" normalizeH="0" baseline="0" noProof="0" dirty="0" smtClean="0">
                          <a:ln>
                            <a:noFill/>
                          </a:ln>
                          <a:solidFill>
                            <a:srgbClr val="000000"/>
                          </a:solidFill>
                          <a:effectLst/>
                          <a:uLnTx/>
                          <a:uFillTx/>
                          <a:latin typeface="Century Gothic" panose="020B0502020202020204" pitchFamily="34" charset="0"/>
                          <a:ea typeface="+mn-ea"/>
                          <a:cs typeface="+mn-cs"/>
                        </a:rPr>
                        <a:t>Reading and being able to               understand what you read are the key to your future!</a:t>
                      </a:r>
                      <a:endParaRPr kumimoji="0" lang="en-US" altLang="en-US"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a:p>
                      <a:pPr marL="171450" marR="0" lvl="0" indent="-171450" algn="l" defTabSz="914400" rtl="0" eaLnBrk="0" fontAlgn="base" latinLnBrk="0" hangingPunct="0">
                        <a:lnSpc>
                          <a:spcPct val="100000"/>
                        </a:lnSpc>
                        <a:spcBef>
                          <a:spcPct val="0"/>
                        </a:spcBef>
                        <a:spcAft>
                          <a:spcPct val="0"/>
                        </a:spcAft>
                        <a:buClrTx/>
                        <a:buSzTx/>
                        <a:buFontTx/>
                        <a:buBlip>
                          <a:blip r:embed="rId2"/>
                        </a:buBlip>
                        <a:tabLst/>
                        <a:defRPr/>
                      </a:pPr>
                      <a:r>
                        <a:rPr kumimoji="0" lang="en-GB" altLang="en-US" sz="950" b="0" i="0" u="none" strike="noStrike" kern="1200" cap="none" spc="0" normalizeH="0" baseline="0" noProof="0" dirty="0" smtClean="0">
                          <a:ln>
                            <a:noFill/>
                          </a:ln>
                          <a:solidFill>
                            <a:srgbClr val="000000"/>
                          </a:solidFill>
                          <a:effectLst/>
                          <a:uLnTx/>
                          <a:uFillTx/>
                          <a:latin typeface="Century Gothic" panose="020B0502020202020204" pitchFamily="34" charset="0"/>
                          <a:ea typeface="+mn-ea"/>
                          <a:cs typeface="+mn-cs"/>
                        </a:rPr>
                        <a:t>daily reading will continue individually</a:t>
                      </a:r>
                    </a:p>
                    <a:p>
                      <a:pPr marL="171450" marR="0" lvl="0" indent="-171450" algn="l" defTabSz="914400" rtl="0" eaLnBrk="0" fontAlgn="base" latinLnBrk="0" hangingPunct="0">
                        <a:lnSpc>
                          <a:spcPct val="100000"/>
                        </a:lnSpc>
                        <a:spcBef>
                          <a:spcPct val="0"/>
                        </a:spcBef>
                        <a:spcAft>
                          <a:spcPct val="0"/>
                        </a:spcAft>
                        <a:buClrTx/>
                        <a:buSzTx/>
                        <a:buFontTx/>
                        <a:buBlip>
                          <a:blip r:embed="rId2"/>
                        </a:buBlip>
                        <a:tabLst/>
                        <a:defRPr/>
                      </a:pPr>
                      <a:r>
                        <a:rPr kumimoji="0" lang="en-GB" altLang="en-US" sz="950" b="0" i="0" u="none" strike="noStrike" kern="1200" cap="none" spc="0" normalizeH="0" baseline="0" noProof="0" dirty="0" smtClean="0">
                          <a:ln>
                            <a:noFill/>
                          </a:ln>
                          <a:solidFill>
                            <a:srgbClr val="000000"/>
                          </a:solidFill>
                          <a:effectLst/>
                          <a:uLnTx/>
                          <a:uFillTx/>
                          <a:latin typeface="Century Gothic" panose="020B0502020202020204" pitchFamily="34" charset="0"/>
                          <a:ea typeface="+mn-ea"/>
                          <a:cs typeface="+mn-cs"/>
                        </a:rPr>
                        <a:t>paired reading</a:t>
                      </a:r>
                    </a:p>
                    <a:p>
                      <a:pPr marL="171450" marR="0" lvl="0" indent="-171450" algn="l" defTabSz="914400" rtl="0" eaLnBrk="0" fontAlgn="base" latinLnBrk="0" hangingPunct="0">
                        <a:lnSpc>
                          <a:spcPct val="100000"/>
                        </a:lnSpc>
                        <a:spcBef>
                          <a:spcPct val="0"/>
                        </a:spcBef>
                        <a:spcAft>
                          <a:spcPct val="0"/>
                        </a:spcAft>
                        <a:buClrTx/>
                        <a:buSzTx/>
                        <a:buFontTx/>
                        <a:buBlip>
                          <a:blip r:embed="rId2"/>
                        </a:buBlip>
                        <a:tabLst/>
                        <a:defRPr/>
                      </a:pPr>
                      <a:r>
                        <a:rPr kumimoji="0" lang="en-GB" altLang="en-US" sz="950" b="0" i="0" u="none" strike="noStrike" kern="1200" cap="none" spc="0" normalizeH="0" baseline="0" noProof="0" dirty="0" smtClean="0">
                          <a:ln>
                            <a:noFill/>
                          </a:ln>
                          <a:solidFill>
                            <a:srgbClr val="000000"/>
                          </a:solidFill>
                          <a:effectLst/>
                          <a:uLnTx/>
                          <a:uFillTx/>
                          <a:latin typeface="Century Gothic" panose="020B0502020202020204" pitchFamily="34" charset="0"/>
                          <a:ea typeface="+mn-ea"/>
                          <a:cs typeface="+mn-cs"/>
                        </a:rPr>
                        <a:t>key comprehension skills at least 3 times a week to help us to understand the texts we read, the plots, the characters and the vocabulary</a:t>
                      </a:r>
                      <a:endParaRPr kumimoji="0" lang="en-US" altLang="en-US" sz="950" b="0" i="0" u="none" strike="noStrike" kern="1200" cap="none" spc="0" normalizeH="0" baseline="0" noProof="0" dirty="0" smtClean="0">
                        <a:ln>
                          <a:noFill/>
                        </a:ln>
                        <a:solidFill>
                          <a:prstClr val="black"/>
                        </a:solidFill>
                        <a:effectLst/>
                        <a:uLnTx/>
                        <a:uFillTx/>
                        <a:latin typeface="Century Gothic" panose="020B0502020202020204" pitchFamily="34" charset="0"/>
                        <a:ea typeface="+mn-ea"/>
                        <a:cs typeface="+mn-cs"/>
                      </a:endParaRPr>
                    </a:p>
                    <a:p>
                      <a:pPr marL="171450" marR="0" lvl="0" indent="-171450" algn="l" defTabSz="914400" rtl="0" eaLnBrk="0" fontAlgn="base" latinLnBrk="0" hangingPunct="0">
                        <a:lnSpc>
                          <a:spcPct val="100000"/>
                        </a:lnSpc>
                        <a:spcBef>
                          <a:spcPct val="0"/>
                        </a:spcBef>
                        <a:spcAft>
                          <a:spcPct val="0"/>
                        </a:spcAft>
                        <a:buClrTx/>
                        <a:buSzTx/>
                        <a:buFontTx/>
                        <a:buBlip>
                          <a:blip r:embed="rId2"/>
                        </a:buBlip>
                        <a:tabLst/>
                        <a:defRPr/>
                      </a:pPr>
                      <a:endParaRPr kumimoji="0" lang="en-US" altLang="en-US" sz="950" b="0" i="0" u="none" strike="noStrike" kern="1200" cap="none" spc="0" normalizeH="0" baseline="0" noProof="0" dirty="0" smtClean="0">
                        <a:ln>
                          <a:noFill/>
                        </a:ln>
                        <a:solidFill>
                          <a:prstClr val="black"/>
                        </a:solidFill>
                        <a:effectLst/>
                        <a:uLnTx/>
                        <a:uFillTx/>
                        <a:latin typeface="Century Gothic" panose="020B050202020202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extLst>
                  <a:ext uri="{0D108BD9-81ED-4DB2-BD59-A6C34878D82A}">
                    <a16:rowId xmlns:a16="http://schemas.microsoft.com/office/drawing/2014/main" val="4255097310"/>
                  </a:ext>
                </a:extLst>
              </a:tr>
              <a:tr h="310327">
                <a:tc vMerge="1">
                  <a:txBody>
                    <a:bodyPr/>
                    <a:lstStyle/>
                    <a:p>
                      <a:pPr algn="ctr"/>
                      <a:endParaRPr lang="en-GB" dirty="0">
                        <a:latin typeface="Century Gothic" panose="020B0502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4"/>
                    </a:solidFill>
                  </a:tcPr>
                </a:tc>
                <a:tc gridSpan="4">
                  <a:txBody>
                    <a:bodyPr/>
                    <a:lstStyle/>
                    <a:p>
                      <a:pPr algn="ctr"/>
                      <a:r>
                        <a:rPr lang="en-GB" sz="2000" b="1" dirty="0" smtClean="0">
                          <a:latin typeface="Century Gothic" panose="020B0502020202020204" pitchFamily="34" charset="0"/>
                        </a:rPr>
                        <a:t>YEAR 3 SPRING CURRICULUM MAP</a:t>
                      </a:r>
                      <a:endParaRPr lang="en-GB" sz="2000" b="1" dirty="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hMerge="1">
                  <a:txBody>
                    <a:bodyPr/>
                    <a:lstStyle/>
                    <a:p>
                      <a:pPr algn="ctr"/>
                      <a:endParaRPr lang="en-GB" dirty="0">
                        <a:latin typeface="Century Gothic" panose="020B0502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CCFF"/>
                    </a:solidFill>
                  </a:tcPr>
                </a:tc>
                <a:tc hMerge="1">
                  <a:txBody>
                    <a:bodyPr/>
                    <a:lstStyle/>
                    <a:p>
                      <a:endParaRPr lang="en-GB"/>
                    </a:p>
                  </a:txBody>
                  <a:tcPr/>
                </a:tc>
                <a:tc hMerge="1">
                  <a:txBody>
                    <a:bodyPr/>
                    <a:lstStyle/>
                    <a:p>
                      <a:pPr algn="ctr"/>
                      <a:endParaRPr lang="en-GB" dirty="0">
                        <a:latin typeface="Century Gothic" panose="020B0502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vMerge="1">
                  <a:txBody>
                    <a:bodyPr/>
                    <a:lstStyle/>
                    <a:p>
                      <a:pPr algn="ctr"/>
                      <a:endParaRPr lang="en-GB" dirty="0">
                        <a:latin typeface="Century Gothic" panose="020B0502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4">
                        <a:lumMod val="60000"/>
                        <a:lumOff val="40000"/>
                      </a:schemeClr>
                    </a:solidFill>
                  </a:tcPr>
                </a:tc>
                <a:extLst>
                  <a:ext uri="{0D108BD9-81ED-4DB2-BD59-A6C34878D82A}">
                    <a16:rowId xmlns:a16="http://schemas.microsoft.com/office/drawing/2014/main" val="257123192"/>
                  </a:ext>
                </a:extLst>
              </a:tr>
              <a:tr h="340148">
                <a:tc>
                  <a:txBody>
                    <a:bodyPr/>
                    <a:lstStyle/>
                    <a:p>
                      <a:pPr algn="ctr"/>
                      <a:r>
                        <a:rPr lang="en-GB" sz="1600" dirty="0" smtClean="0">
                          <a:latin typeface="Century Gothic" panose="020B0502020202020204" pitchFamily="34" charset="0"/>
                        </a:rPr>
                        <a:t>SCIENCE</a:t>
                      </a:r>
                      <a:endParaRPr lang="en-GB" sz="1600" dirty="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r>
                        <a:rPr lang="en-GB" sz="1600" dirty="0" smtClean="0">
                          <a:latin typeface="Century Gothic" panose="020B0502020202020204" pitchFamily="34" charset="0"/>
                        </a:rPr>
                        <a:t>ART/DESIGN</a:t>
                      </a:r>
                      <a:endParaRPr lang="en-GB" sz="1600" dirty="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66FFFF"/>
                    </a:solidFill>
                  </a:tcPr>
                </a:tc>
                <a:tc gridSpan="2">
                  <a:txBody>
                    <a:bodyPr/>
                    <a:lstStyle/>
                    <a:p>
                      <a:pPr algn="ctr"/>
                      <a:r>
                        <a:rPr lang="en-GB" sz="1600" b="0" dirty="0" smtClean="0">
                          <a:solidFill>
                            <a:schemeClr val="tx1"/>
                          </a:solidFill>
                          <a:latin typeface="Century Gothic" panose="020B0502020202020204" pitchFamily="34" charset="0"/>
                        </a:rPr>
                        <a:t>COMPUTING</a:t>
                      </a:r>
                      <a:endParaRPr lang="en-GB" sz="1200" b="0" dirty="0">
                        <a:solidFill>
                          <a:schemeClr val="tx1"/>
                        </a:solidFill>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FF"/>
                    </a:solidFill>
                  </a:tcPr>
                </a:tc>
                <a:tc hMerge="1">
                  <a:txBody>
                    <a:bodyPr/>
                    <a:lstStyle/>
                    <a:p>
                      <a:endParaRPr lang="en-GB"/>
                    </a:p>
                  </a:txBody>
                  <a:tcPr/>
                </a:tc>
                <a:tc>
                  <a:txBody>
                    <a:bodyPr/>
                    <a:lstStyle/>
                    <a:p>
                      <a:pPr algn="ctr"/>
                      <a:r>
                        <a:rPr lang="en-GB" sz="1600" dirty="0" smtClean="0">
                          <a:latin typeface="Century Gothic" panose="020B0502020202020204" pitchFamily="34" charset="0"/>
                        </a:rPr>
                        <a:t>RELATIONSHIPS</a:t>
                      </a:r>
                      <a:endParaRPr lang="en-GB" sz="1600" dirty="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lang="en-GB" sz="1600" dirty="0" smtClean="0">
                          <a:latin typeface="Century Gothic" panose="020B0502020202020204" pitchFamily="34" charset="0"/>
                        </a:rPr>
                        <a:t>WRITING</a:t>
                      </a:r>
                      <a:endParaRPr lang="en-GB" sz="1600" dirty="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60000"/>
                        <a:lumOff val="40000"/>
                      </a:schemeClr>
                    </a:solidFill>
                  </a:tcPr>
                </a:tc>
                <a:extLst>
                  <a:ext uri="{0D108BD9-81ED-4DB2-BD59-A6C34878D82A}">
                    <a16:rowId xmlns:a16="http://schemas.microsoft.com/office/drawing/2014/main" val="3740148398"/>
                  </a:ext>
                </a:extLst>
              </a:tr>
              <a:tr h="1786435">
                <a:tc>
                  <a:txBody>
                    <a:bodyPr/>
                    <a:lstStyle/>
                    <a:p>
                      <a:pPr marL="171450" marR="0" lvl="0" indent="-171450" algn="l" defTabSz="914400" rtl="0" eaLnBrk="0" fontAlgn="base" latinLnBrk="0" hangingPunct="0">
                        <a:lnSpc>
                          <a:spcPct val="100000"/>
                        </a:lnSpc>
                        <a:spcBef>
                          <a:spcPct val="0"/>
                        </a:spcBef>
                        <a:spcAft>
                          <a:spcPct val="0"/>
                        </a:spcAft>
                        <a:buClrTx/>
                        <a:buSzTx/>
                        <a:buFontTx/>
                        <a:buBlip>
                          <a:blip r:embed="rId2"/>
                        </a:buBlip>
                        <a:tabLst/>
                        <a:defRPr/>
                      </a:pPr>
                      <a:r>
                        <a:rPr kumimoji="0" lang="en-GB" altLang="en-US" sz="950" b="0" i="0" u="none" strike="noStrike" kern="1200" cap="none" spc="0" normalizeH="0" baseline="0" noProof="0" dirty="0" smtClean="0">
                          <a:ln>
                            <a:noFill/>
                          </a:ln>
                          <a:solidFill>
                            <a:srgbClr val="000000"/>
                          </a:solidFill>
                          <a:effectLst/>
                          <a:uLnTx/>
                          <a:uFillTx/>
                          <a:latin typeface="Century Gothic" panose="020B0502020202020204" pitchFamily="34" charset="0"/>
                          <a:ea typeface="+mn-ea"/>
                          <a:cs typeface="+mn-cs"/>
                        </a:rPr>
                        <a:t>learning about skeletons and muscles, where we will create our own labelled models of a skeleton</a:t>
                      </a:r>
                    </a:p>
                    <a:p>
                      <a:pPr marL="171450" marR="0" lvl="0" indent="-171450" algn="l" defTabSz="914400" rtl="0" eaLnBrk="0" fontAlgn="base" latinLnBrk="0" hangingPunct="0">
                        <a:lnSpc>
                          <a:spcPct val="100000"/>
                        </a:lnSpc>
                        <a:spcBef>
                          <a:spcPct val="0"/>
                        </a:spcBef>
                        <a:spcAft>
                          <a:spcPct val="0"/>
                        </a:spcAft>
                        <a:buClrTx/>
                        <a:buSzTx/>
                        <a:buFontTx/>
                        <a:buBlip>
                          <a:blip r:embed="rId2"/>
                        </a:buBlip>
                        <a:tabLst/>
                        <a:defRPr/>
                      </a:pPr>
                      <a:r>
                        <a:rPr kumimoji="0" lang="en-GB" altLang="en-US" sz="950" b="0" i="0" u="none" strike="noStrike" kern="1200" cap="none" spc="0" normalizeH="0" baseline="0" noProof="0" dirty="0" smtClean="0">
                          <a:ln>
                            <a:noFill/>
                          </a:ln>
                          <a:solidFill>
                            <a:srgbClr val="000000"/>
                          </a:solidFill>
                          <a:effectLst/>
                          <a:uLnTx/>
                          <a:uFillTx/>
                          <a:latin typeface="Century Gothic" panose="020B0502020202020204" pitchFamily="34" charset="0"/>
                          <a:ea typeface="+mn-ea"/>
                          <a:cs typeface="+mn-cs"/>
                        </a:rPr>
                        <a:t>exploring how both ourselves and animals get the nutrients needed to survive from what we eat</a:t>
                      </a:r>
                      <a:endParaRPr kumimoji="0" lang="en-US" altLang="en-US" sz="950" b="0" i="0" u="none" strike="noStrike" kern="1200" cap="none" spc="0" normalizeH="0" baseline="0" noProof="0" dirty="0" smtClean="0">
                        <a:ln>
                          <a:noFill/>
                        </a:ln>
                        <a:solidFill>
                          <a:prstClr val="black"/>
                        </a:solidFill>
                        <a:effectLst/>
                        <a:uLnTx/>
                        <a:uFillTx/>
                        <a:latin typeface="Century Gothic" panose="020B050202020202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marL="171450" marR="0" lvl="0" indent="-171450" algn="l" defTabSz="914400" rtl="0" eaLnBrk="0" fontAlgn="base" latinLnBrk="0" hangingPunct="0">
                        <a:lnSpc>
                          <a:spcPct val="100000"/>
                        </a:lnSpc>
                        <a:spcBef>
                          <a:spcPct val="0"/>
                        </a:spcBef>
                        <a:spcAft>
                          <a:spcPct val="0"/>
                        </a:spcAft>
                        <a:buClrTx/>
                        <a:buSzTx/>
                        <a:buFontTx/>
                        <a:buBlip>
                          <a:blip r:embed="rId2"/>
                        </a:buBlip>
                        <a:tabLst/>
                        <a:defRPr/>
                      </a:pPr>
                      <a:r>
                        <a:rPr kumimoji="0" lang="en-GB" sz="950" b="0" i="0" u="none" strike="noStrike" kern="1200" cap="none" spc="0" normalizeH="0" baseline="0" noProof="0" dirty="0" smtClean="0">
                          <a:ln>
                            <a:noFill/>
                          </a:ln>
                          <a:solidFill>
                            <a:srgbClr val="000000"/>
                          </a:solidFill>
                          <a:effectLst/>
                          <a:uLnTx/>
                          <a:uFillTx/>
                          <a:latin typeface="Century Gothic" panose="020B0502020202020204" pitchFamily="34" charset="0"/>
                          <a:ea typeface="+mn-ea"/>
                          <a:cs typeface="+mn-cs"/>
                        </a:rPr>
                        <a:t>exploring symmetrical patterns to make Roman shields and mosaics</a:t>
                      </a:r>
                    </a:p>
                    <a:p>
                      <a:pPr marL="171450" marR="0" lvl="0" indent="-171450" algn="l" defTabSz="914400" rtl="0" eaLnBrk="0" fontAlgn="base" latinLnBrk="0" hangingPunct="0">
                        <a:lnSpc>
                          <a:spcPct val="100000"/>
                        </a:lnSpc>
                        <a:spcBef>
                          <a:spcPct val="0"/>
                        </a:spcBef>
                        <a:spcAft>
                          <a:spcPct val="0"/>
                        </a:spcAft>
                        <a:buClrTx/>
                        <a:buSzTx/>
                        <a:buFontTx/>
                        <a:buBlip>
                          <a:blip r:embed="rId2"/>
                        </a:buBlip>
                        <a:tabLst/>
                        <a:defRPr/>
                      </a:pPr>
                      <a:r>
                        <a:rPr kumimoji="0" lang="en-GB" sz="950" b="0" i="0" u="none" strike="noStrike" kern="1200" cap="none" spc="0" normalizeH="0" baseline="0" noProof="0" dirty="0" smtClean="0">
                          <a:ln>
                            <a:noFill/>
                          </a:ln>
                          <a:solidFill>
                            <a:srgbClr val="000000"/>
                          </a:solidFill>
                          <a:effectLst/>
                          <a:uLnTx/>
                          <a:uFillTx/>
                          <a:latin typeface="Century Gothic" panose="020B0502020202020204" pitchFamily="34" charset="0"/>
                          <a:ea typeface="+mn-ea"/>
                          <a:cs typeface="+mn-cs"/>
                        </a:rPr>
                        <a:t>tasting and/or making different types of bread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66FFFF"/>
                    </a:solidFill>
                  </a:tcPr>
                </a:tc>
                <a:tc gridSpan="2">
                  <a:txBody>
                    <a:bodyPr/>
                    <a:lstStyle/>
                    <a:p>
                      <a:pPr marL="171450" marR="0" lvl="0" indent="-171450" algn="l" defTabSz="914400" rtl="0" eaLnBrk="0" fontAlgn="base" latinLnBrk="0" hangingPunct="0">
                        <a:lnSpc>
                          <a:spcPct val="100000"/>
                        </a:lnSpc>
                        <a:spcBef>
                          <a:spcPct val="0"/>
                        </a:spcBef>
                        <a:spcAft>
                          <a:spcPct val="0"/>
                        </a:spcAft>
                        <a:buClrTx/>
                        <a:buSzTx/>
                        <a:buFontTx/>
                        <a:buBlip>
                          <a:blip r:embed="rId2"/>
                        </a:buBlip>
                        <a:tabLst/>
                        <a:defRPr/>
                      </a:pPr>
                      <a:r>
                        <a:rPr kumimoji="0" lang="en-GB" altLang="en-US" sz="950" b="0" i="0" u="none" strike="noStrike" kern="1200" cap="none" spc="0" normalizeH="0" baseline="0" noProof="0" dirty="0" smtClean="0">
                          <a:ln>
                            <a:noFill/>
                          </a:ln>
                          <a:solidFill>
                            <a:srgbClr val="000000"/>
                          </a:solidFill>
                          <a:effectLst/>
                          <a:uLnTx/>
                          <a:uFillTx/>
                          <a:latin typeface="Century Gothic" panose="020B0502020202020204" pitchFamily="34" charset="0"/>
                          <a:ea typeface="+mn-ea"/>
                          <a:cs typeface="+mn-cs"/>
                        </a:rPr>
                        <a:t>writing and sending emails </a:t>
                      </a:r>
                    </a:p>
                    <a:p>
                      <a:pPr marL="171450" marR="0" lvl="0" indent="-171450" algn="l" defTabSz="914400" rtl="0" eaLnBrk="0" fontAlgn="base" latinLnBrk="0" hangingPunct="0">
                        <a:lnSpc>
                          <a:spcPct val="100000"/>
                        </a:lnSpc>
                        <a:spcBef>
                          <a:spcPct val="0"/>
                        </a:spcBef>
                        <a:spcAft>
                          <a:spcPct val="0"/>
                        </a:spcAft>
                        <a:buClrTx/>
                        <a:buSzTx/>
                        <a:buFontTx/>
                        <a:buBlip>
                          <a:blip r:embed="rId2"/>
                        </a:buBlip>
                        <a:tabLst/>
                        <a:defRPr/>
                      </a:pPr>
                      <a:r>
                        <a:rPr kumimoji="0" lang="en-GB" altLang="en-US" sz="950" b="0" i="0" u="none" strike="noStrike" kern="1200" cap="none" spc="0" normalizeH="0" baseline="0" noProof="0" dirty="0" smtClean="0">
                          <a:ln>
                            <a:noFill/>
                          </a:ln>
                          <a:solidFill>
                            <a:srgbClr val="000000"/>
                          </a:solidFill>
                          <a:effectLst/>
                          <a:uLnTx/>
                          <a:uFillTx/>
                          <a:latin typeface="Century Gothic" panose="020B0502020202020204" pitchFamily="34" charset="0"/>
                          <a:ea typeface="+mn-ea"/>
                          <a:cs typeface="+mn-cs"/>
                        </a:rPr>
                        <a:t>touch typing</a:t>
                      </a:r>
                    </a:p>
                    <a:p>
                      <a:pPr marL="171450" marR="0" lvl="0" indent="-171450" algn="l" defTabSz="914400" rtl="0" eaLnBrk="0" fontAlgn="base" latinLnBrk="0" hangingPunct="0">
                        <a:lnSpc>
                          <a:spcPct val="100000"/>
                        </a:lnSpc>
                        <a:spcBef>
                          <a:spcPct val="0"/>
                        </a:spcBef>
                        <a:spcAft>
                          <a:spcPct val="0"/>
                        </a:spcAft>
                        <a:buClrTx/>
                        <a:buSzTx/>
                        <a:buFontTx/>
                        <a:buBlip>
                          <a:blip r:embed="rId2"/>
                        </a:buBlip>
                        <a:tabLst/>
                        <a:defRPr/>
                      </a:pPr>
                      <a:r>
                        <a:rPr kumimoji="0" lang="en-GB" altLang="en-US" sz="950" b="0" i="0" u="none" strike="noStrike" kern="1200" cap="none" spc="0" normalizeH="0" baseline="0" noProof="0" dirty="0" smtClean="0">
                          <a:ln>
                            <a:noFill/>
                          </a:ln>
                          <a:solidFill>
                            <a:srgbClr val="000000"/>
                          </a:solidFill>
                          <a:effectLst/>
                          <a:uLnTx/>
                          <a:uFillTx/>
                          <a:latin typeface="Century Gothic" panose="020B0502020202020204" pitchFamily="34" charset="0"/>
                          <a:ea typeface="+mn-ea"/>
                          <a:cs typeface="+mn-cs"/>
                        </a:rPr>
                        <a:t>keeping safe online and when using devices</a:t>
                      </a:r>
                    </a:p>
                    <a:p>
                      <a:pPr marL="171450" marR="0" lvl="0" indent="-171450" algn="l" defTabSz="914400" rtl="0" eaLnBrk="0" fontAlgn="base" latinLnBrk="0" hangingPunct="0">
                        <a:lnSpc>
                          <a:spcPct val="100000"/>
                        </a:lnSpc>
                        <a:spcBef>
                          <a:spcPct val="0"/>
                        </a:spcBef>
                        <a:spcAft>
                          <a:spcPct val="0"/>
                        </a:spcAft>
                        <a:buClrTx/>
                        <a:buSzTx/>
                        <a:buFontTx/>
                        <a:buBlip>
                          <a:blip r:embed="rId2"/>
                        </a:buBlip>
                        <a:tabLst/>
                        <a:defRPr/>
                      </a:pPr>
                      <a:r>
                        <a:rPr kumimoji="0" lang="en-GB" altLang="en-US" sz="950" b="0" i="0" u="none" strike="noStrike" kern="1200" cap="none" spc="0" normalizeH="0" baseline="0" noProof="0" dirty="0" smtClean="0">
                          <a:ln>
                            <a:noFill/>
                          </a:ln>
                          <a:solidFill>
                            <a:srgbClr val="000000"/>
                          </a:solidFill>
                          <a:effectLst/>
                          <a:uLnTx/>
                          <a:uFillTx/>
                          <a:latin typeface="Century Gothic" panose="020B0502020202020204" pitchFamily="34" charset="0"/>
                          <a:ea typeface="+mn-ea"/>
                          <a:cs typeface="+mn-cs"/>
                        </a:rPr>
                        <a:t>coding</a:t>
                      </a:r>
                      <a:endParaRPr kumimoji="0" lang="en-US" altLang="en-US" sz="950" b="0" i="0" u="none" strike="noStrike" kern="1200" cap="none" spc="0" normalizeH="0" baseline="0" noProof="0" dirty="0" smtClean="0">
                        <a:ln>
                          <a:noFill/>
                        </a:ln>
                        <a:solidFill>
                          <a:prstClr val="black"/>
                        </a:solidFill>
                        <a:effectLst/>
                        <a:uLnTx/>
                        <a:uFillTx/>
                        <a:latin typeface="Century Gothic" panose="020B050202020202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FF"/>
                    </a:solidFill>
                  </a:tcPr>
                </a:tc>
                <a:tc hMerge="1">
                  <a:txBody>
                    <a:bodyPr/>
                    <a:lstStyle/>
                    <a:p>
                      <a:endParaRPr lang="en-GB"/>
                    </a:p>
                  </a:txBody>
                  <a:tcPr/>
                </a:tc>
                <a:tc>
                  <a:txBody>
                    <a:bodyPr/>
                    <a:lstStyle/>
                    <a:p>
                      <a:pPr marL="171450" marR="0" lvl="0" indent="-171450" algn="l" defTabSz="914400" rtl="0" eaLnBrk="0" fontAlgn="base" latinLnBrk="0" hangingPunct="0">
                        <a:lnSpc>
                          <a:spcPct val="100000"/>
                        </a:lnSpc>
                        <a:spcBef>
                          <a:spcPct val="0"/>
                        </a:spcBef>
                        <a:spcAft>
                          <a:spcPct val="0"/>
                        </a:spcAft>
                        <a:buClrTx/>
                        <a:buSzTx/>
                        <a:buFontTx/>
                        <a:buBlip>
                          <a:blip r:embed="rId2"/>
                        </a:buBlip>
                        <a:tabLst/>
                        <a:defRPr/>
                      </a:pPr>
                      <a:r>
                        <a:rPr kumimoji="0" lang="en-GB" altLang="en-US" sz="950" b="0" i="0" u="none" strike="noStrike" kern="1200" cap="none" spc="0" normalizeH="0" baseline="0" noProof="0" dirty="0" smtClean="0">
                          <a:ln>
                            <a:noFill/>
                          </a:ln>
                          <a:solidFill>
                            <a:srgbClr val="000000"/>
                          </a:solidFill>
                          <a:effectLst/>
                          <a:uLnTx/>
                          <a:uFillTx/>
                          <a:latin typeface="Century Gothic" panose="020B0502020202020204" pitchFamily="34" charset="0"/>
                          <a:ea typeface="+mn-ea"/>
                          <a:cs typeface="+mn-cs"/>
                        </a:rPr>
                        <a:t>different types of committed relationships</a:t>
                      </a:r>
                    </a:p>
                    <a:p>
                      <a:pPr marL="171450" marR="0" lvl="0" indent="-171450" algn="l" defTabSz="914400" rtl="0" eaLnBrk="0" fontAlgn="base" latinLnBrk="0" hangingPunct="0">
                        <a:lnSpc>
                          <a:spcPct val="100000"/>
                        </a:lnSpc>
                        <a:spcBef>
                          <a:spcPct val="0"/>
                        </a:spcBef>
                        <a:spcAft>
                          <a:spcPct val="0"/>
                        </a:spcAft>
                        <a:buClrTx/>
                        <a:buSzTx/>
                        <a:buFontTx/>
                        <a:buBlip>
                          <a:blip r:embed="rId2"/>
                        </a:buBlip>
                        <a:tabLst/>
                        <a:defRPr/>
                      </a:pPr>
                      <a:r>
                        <a:rPr kumimoji="0" lang="en-GB" altLang="en-US" sz="950" b="0" i="0" u="none" strike="noStrike" kern="1200" cap="none" spc="0" normalizeH="0" baseline="0" dirty="0" smtClean="0">
                          <a:ln>
                            <a:noFill/>
                          </a:ln>
                          <a:solidFill>
                            <a:srgbClr val="000000"/>
                          </a:solidFill>
                          <a:effectLst/>
                          <a:uLnTx/>
                          <a:uFillTx/>
                          <a:latin typeface="Century Gothic" panose="020B0502020202020204" pitchFamily="34" charset="0"/>
                          <a:ea typeface="+mn-ea"/>
                          <a:cs typeface="+mn-cs"/>
                        </a:rPr>
                        <a:t>healthy bodies and healthy minds</a:t>
                      </a:r>
                    </a:p>
                    <a:p>
                      <a:pPr marL="171450" marR="0" lvl="0" indent="-171450" algn="l" defTabSz="914400" rtl="0" eaLnBrk="0" fontAlgn="base" latinLnBrk="0" hangingPunct="0">
                        <a:lnSpc>
                          <a:spcPct val="100000"/>
                        </a:lnSpc>
                        <a:spcBef>
                          <a:spcPct val="0"/>
                        </a:spcBef>
                        <a:spcAft>
                          <a:spcPct val="0"/>
                        </a:spcAft>
                        <a:buClrTx/>
                        <a:buSzTx/>
                        <a:buFontTx/>
                        <a:buBlip>
                          <a:blip r:embed="rId2"/>
                        </a:buBlip>
                        <a:tabLst/>
                        <a:defRPr/>
                      </a:pPr>
                      <a:r>
                        <a:rPr kumimoji="0" lang="en-GB" altLang="en-US" sz="950" b="0" i="0" u="none" strike="noStrike" kern="1200" cap="none" spc="0" normalizeH="0" baseline="0" dirty="0" smtClean="0">
                          <a:ln>
                            <a:noFill/>
                          </a:ln>
                          <a:solidFill>
                            <a:srgbClr val="000000"/>
                          </a:solidFill>
                          <a:effectLst/>
                          <a:uLnTx/>
                          <a:uFillTx/>
                          <a:latin typeface="Century Gothic" panose="020B0502020202020204" pitchFamily="34" charset="0"/>
                          <a:ea typeface="+mn-ea"/>
                          <a:cs typeface="+mn-cs"/>
                        </a:rPr>
                        <a:t>sleep, food and hygiene</a:t>
                      </a:r>
                    </a:p>
                    <a:p>
                      <a:pPr marL="171450" marR="0" lvl="0" indent="-171450" algn="l" defTabSz="914400" rtl="0" eaLnBrk="0" fontAlgn="base" latinLnBrk="0" hangingPunct="0">
                        <a:lnSpc>
                          <a:spcPct val="100000"/>
                        </a:lnSpc>
                        <a:spcBef>
                          <a:spcPct val="0"/>
                        </a:spcBef>
                        <a:spcAft>
                          <a:spcPct val="0"/>
                        </a:spcAft>
                        <a:buClrTx/>
                        <a:buSzTx/>
                        <a:buFontTx/>
                        <a:buBlip>
                          <a:blip r:embed="rId2"/>
                        </a:buBlip>
                        <a:tabLst/>
                        <a:defRPr/>
                      </a:pPr>
                      <a:endParaRPr lang="en-GB" sz="9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marL="171450" marR="0" lvl="0" indent="-171450" algn="l" defTabSz="914400" rtl="0" eaLnBrk="0" fontAlgn="base" latinLnBrk="0" hangingPunct="0">
                        <a:lnSpc>
                          <a:spcPct val="100000"/>
                        </a:lnSpc>
                        <a:spcBef>
                          <a:spcPct val="0"/>
                        </a:spcBef>
                        <a:spcAft>
                          <a:spcPct val="0"/>
                        </a:spcAft>
                        <a:buClrTx/>
                        <a:buSzTx/>
                        <a:buFontTx/>
                        <a:buBlip>
                          <a:blip r:embed="rId2"/>
                        </a:buBlip>
                        <a:tabLst/>
                        <a:defRPr/>
                      </a:pPr>
                      <a:r>
                        <a:rPr kumimoji="0" lang="en-GB" altLang="en-US" sz="950" b="0" i="0" u="none" strike="noStrike" kern="1200" cap="none" spc="0" normalizeH="0" baseline="0" noProof="0" dirty="0" smtClean="0">
                          <a:ln>
                            <a:noFill/>
                          </a:ln>
                          <a:solidFill>
                            <a:srgbClr val="000000"/>
                          </a:solidFill>
                          <a:effectLst/>
                          <a:uLnTx/>
                          <a:uFillTx/>
                          <a:latin typeface="Century Gothic" panose="020B0502020202020204" pitchFamily="34" charset="0"/>
                          <a:ea typeface="+mn-ea"/>
                          <a:cs typeface="+mn-cs"/>
                        </a:rPr>
                        <a:t>developing our writing stamina</a:t>
                      </a:r>
                    </a:p>
                    <a:p>
                      <a:pPr marL="171450" marR="0" lvl="0" indent="-171450" algn="l" defTabSz="914400" rtl="0" eaLnBrk="0" fontAlgn="base" latinLnBrk="0" hangingPunct="0">
                        <a:lnSpc>
                          <a:spcPct val="100000"/>
                        </a:lnSpc>
                        <a:spcBef>
                          <a:spcPct val="0"/>
                        </a:spcBef>
                        <a:spcAft>
                          <a:spcPct val="0"/>
                        </a:spcAft>
                        <a:buClrTx/>
                        <a:buSzTx/>
                        <a:buFontTx/>
                        <a:buBlip>
                          <a:blip r:embed="rId2"/>
                        </a:buBlip>
                        <a:tabLst/>
                        <a:defRPr/>
                      </a:pPr>
                      <a:r>
                        <a:rPr kumimoji="0" lang="en-GB" altLang="en-US" sz="950" b="0" i="0" u="none" strike="noStrike" kern="1200" cap="none" spc="0" normalizeH="0" baseline="0" noProof="0" dirty="0" smtClean="0">
                          <a:ln>
                            <a:noFill/>
                          </a:ln>
                          <a:solidFill>
                            <a:srgbClr val="000000"/>
                          </a:solidFill>
                          <a:effectLst/>
                          <a:uLnTx/>
                          <a:uFillTx/>
                          <a:latin typeface="Century Gothic" panose="020B0502020202020204" pitchFamily="34" charset="0"/>
                          <a:ea typeface="+mn-ea"/>
                          <a:cs typeface="+mn-cs"/>
                        </a:rPr>
                        <a:t>presentation and layout depending on the style of writing </a:t>
                      </a:r>
                    </a:p>
                    <a:p>
                      <a:pPr marL="171450" marR="0" lvl="0" indent="-171450" algn="l" defTabSz="914400" rtl="0" eaLnBrk="0" fontAlgn="base" latinLnBrk="0" hangingPunct="0">
                        <a:lnSpc>
                          <a:spcPct val="100000"/>
                        </a:lnSpc>
                        <a:spcBef>
                          <a:spcPct val="0"/>
                        </a:spcBef>
                        <a:spcAft>
                          <a:spcPct val="0"/>
                        </a:spcAft>
                        <a:buClrTx/>
                        <a:buSzTx/>
                        <a:buFontTx/>
                        <a:buBlip>
                          <a:blip r:embed="rId2"/>
                        </a:buBlip>
                        <a:tabLst/>
                        <a:defRPr/>
                      </a:pPr>
                      <a:r>
                        <a:rPr kumimoji="0" lang="en-GB" altLang="en-US" sz="950" b="0" i="0" u="none" strike="noStrike" kern="1200" cap="none" spc="0" normalizeH="0" baseline="0" noProof="0" dirty="0" smtClean="0">
                          <a:ln>
                            <a:noFill/>
                          </a:ln>
                          <a:solidFill>
                            <a:srgbClr val="000000"/>
                          </a:solidFill>
                          <a:effectLst/>
                          <a:uLnTx/>
                          <a:uFillTx/>
                          <a:latin typeface="Century Gothic" panose="020B0502020202020204" pitchFamily="34" charset="0"/>
                          <a:ea typeface="+mn-ea"/>
                          <a:cs typeface="+mn-cs"/>
                        </a:rPr>
                        <a:t>topic work, including factual texts about the Romans; and explanations about how muscles and skeleton support and protect us and allow us to move</a:t>
                      </a:r>
                      <a:endParaRPr kumimoji="0" lang="en-US" altLang="en-US" sz="950" b="0" i="0" u="none" strike="noStrike" kern="1200" cap="none" spc="0" normalizeH="0" baseline="0" noProof="0" dirty="0" smtClean="0">
                        <a:ln>
                          <a:noFill/>
                        </a:ln>
                        <a:solidFill>
                          <a:prstClr val="black"/>
                        </a:solidFill>
                        <a:effectLst/>
                        <a:uLnTx/>
                        <a:uFillTx/>
                        <a:latin typeface="Century Gothic" panose="020B050202020202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60000"/>
                        <a:lumOff val="40000"/>
                      </a:schemeClr>
                    </a:solidFill>
                  </a:tcPr>
                </a:tc>
                <a:extLst>
                  <a:ext uri="{0D108BD9-81ED-4DB2-BD59-A6C34878D82A}">
                    <a16:rowId xmlns:a16="http://schemas.microsoft.com/office/drawing/2014/main" val="2866149072"/>
                  </a:ext>
                </a:extLst>
              </a:tr>
            </a:tbl>
          </a:graphicData>
        </a:graphic>
      </p:graphicFrame>
      <p:pic>
        <p:nvPicPr>
          <p:cNvPr id="4" name="Picture 3"/>
          <p:cNvPicPr>
            <a:picLocks noChangeAspect="1"/>
          </p:cNvPicPr>
          <p:nvPr/>
        </p:nvPicPr>
        <p:blipFill>
          <a:blip r:embed="rId3"/>
          <a:stretch>
            <a:fillRect/>
          </a:stretch>
        </p:blipFill>
        <p:spPr>
          <a:xfrm>
            <a:off x="2121140" y="4384874"/>
            <a:ext cx="1313722" cy="495338"/>
          </a:xfrm>
          <a:prstGeom prst="rect">
            <a:avLst/>
          </a:prstGeom>
        </p:spPr>
      </p:pic>
      <p:pic>
        <p:nvPicPr>
          <p:cNvPr id="6" name="Picture 2" descr="Image result for north america"/>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6909114" y="3746624"/>
            <a:ext cx="933624" cy="9336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8718630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452</TotalTime>
  <Words>474</Words>
  <Application>Microsoft Office PowerPoint</Application>
  <PresentationFormat>A4 Paper (210x297 mm)</PresentationFormat>
  <Paragraphs>66</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Century Gothic</vt:lpstr>
      <vt:lpstr>Office Theme</vt:lpstr>
      <vt:lpstr>PowerPoint Presentation</vt:lpstr>
    </vt:vector>
  </TitlesOfParts>
  <Company>Upshire Primary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Jackie Blackburn</dc:creator>
  <cp:lastModifiedBy>Lynne Mcpheat</cp:lastModifiedBy>
  <cp:revision>46</cp:revision>
  <dcterms:created xsi:type="dcterms:W3CDTF">2022-01-07T13:28:07Z</dcterms:created>
  <dcterms:modified xsi:type="dcterms:W3CDTF">2023-01-31T12:21:28Z</dcterms:modified>
</cp:coreProperties>
</file>